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2.xml" ContentType="application/vnd.openxmlformats-officedocument.drawingml.chart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3.xml" ContentType="application/vnd.openxmlformats-officedocument.drawingml.chart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10" r:id="rId1"/>
  </p:sldMasterIdLst>
  <p:notesMasterIdLst>
    <p:notesMasterId r:id="rId41"/>
  </p:notesMasterIdLst>
  <p:handoutMasterIdLst>
    <p:handoutMasterId r:id="rId42"/>
  </p:handoutMasterIdLst>
  <p:sldIdLst>
    <p:sldId id="276" r:id="rId2"/>
    <p:sldId id="257" r:id="rId3"/>
    <p:sldId id="280" r:id="rId4"/>
    <p:sldId id="258" r:id="rId5"/>
    <p:sldId id="295" r:id="rId6"/>
    <p:sldId id="296" r:id="rId7"/>
    <p:sldId id="297" r:id="rId8"/>
    <p:sldId id="259" r:id="rId9"/>
    <p:sldId id="288" r:id="rId10"/>
    <p:sldId id="289" r:id="rId11"/>
    <p:sldId id="290" r:id="rId12"/>
    <p:sldId id="291" r:id="rId13"/>
    <p:sldId id="292" r:id="rId14"/>
    <p:sldId id="260" r:id="rId15"/>
    <p:sldId id="279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9" r:id="rId24"/>
    <p:sldId id="268" r:id="rId25"/>
    <p:sldId id="282" r:id="rId26"/>
    <p:sldId id="283" r:id="rId27"/>
    <p:sldId id="284" r:id="rId28"/>
    <p:sldId id="285" r:id="rId29"/>
    <p:sldId id="286" r:id="rId30"/>
    <p:sldId id="287" r:id="rId31"/>
    <p:sldId id="271" r:id="rId32"/>
    <p:sldId id="272" r:id="rId33"/>
    <p:sldId id="277" r:id="rId34"/>
    <p:sldId id="278" r:id="rId35"/>
    <p:sldId id="273" r:id="rId36"/>
    <p:sldId id="293" r:id="rId37"/>
    <p:sldId id="294" r:id="rId38"/>
    <p:sldId id="274" r:id="rId39"/>
    <p:sldId id="281" r:id="rId40"/>
  </p:sldIdLst>
  <p:sldSz cx="10080625" cy="7559675"/>
  <p:notesSz cx="9653588" cy="6870700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850" userDrawn="1">
          <p15:clr>
            <a:srgbClr val="A4A3A4"/>
          </p15:clr>
        </p15:guide>
        <p15:guide id="2" pos="2759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451" autoAdjust="0"/>
  </p:normalViewPr>
  <p:slideViewPr>
    <p:cSldViewPr>
      <p:cViewPr varScale="1">
        <p:scale>
          <a:sx n="86" d="100"/>
          <a:sy n="86" d="100"/>
        </p:scale>
        <p:origin x="2004" y="7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1850"/>
        <p:guide pos="275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Planilha_do_Microsoft_Excel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Planilha_do_Microsoft_Excel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Plan1!$B$1</c:f>
              <c:strCache>
                <c:ptCount val="1"/>
                <c:pt idx="0">
                  <c:v>Com Previdência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Plan1!$A$2</c:f>
              <c:strCache>
                <c:ptCount val="1"/>
                <c:pt idx="0">
                  <c:v>Nº de pobres</c:v>
                </c:pt>
              </c:strCache>
            </c:strRef>
          </c:cat>
          <c:val>
            <c:numRef>
              <c:f>Plan1!$B$2</c:f>
              <c:numCache>
                <c:formatCode>0.00%</c:formatCode>
                <c:ptCount val="1"/>
                <c:pt idx="0">
                  <c:v>0.2918</c:v>
                </c:pt>
              </c:numCache>
            </c:numRef>
          </c:val>
        </c:ser>
        <c:ser>
          <c:idx val="1"/>
          <c:order val="1"/>
          <c:tx>
            <c:strRef>
              <c:f>Plan1!$C$1</c:f>
              <c:strCache>
                <c:ptCount val="1"/>
                <c:pt idx="0">
                  <c:v>Sem Previdência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Plan1!$A$2</c:f>
              <c:strCache>
                <c:ptCount val="1"/>
                <c:pt idx="0">
                  <c:v>Nº de pobres</c:v>
                </c:pt>
              </c:strCache>
            </c:strRef>
          </c:cat>
          <c:val>
            <c:numRef>
              <c:f>Plan1!$C$2</c:f>
              <c:numCache>
                <c:formatCode>0.00%</c:formatCode>
                <c:ptCount val="1"/>
                <c:pt idx="0">
                  <c:v>0.40560000000000002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3296008"/>
        <c:axId val="63296400"/>
      </c:barChart>
      <c:catAx>
        <c:axId val="63296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3296400"/>
        <c:crosses val="autoZero"/>
        <c:auto val="1"/>
        <c:lblAlgn val="ctr"/>
        <c:lblOffset val="100"/>
        <c:noMultiLvlLbl val="0"/>
      </c:catAx>
      <c:valAx>
        <c:axId val="63296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3296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2736044358091602"/>
          <c:y val="8.37006112490972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1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0.16079075364175222"/>
          <c:y val="0.23361170654241031"/>
          <c:w val="0.83142824816850414"/>
          <c:h val="0.622664066737682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Plan1!$B$1</c:f>
              <c:strCache>
                <c:ptCount val="1"/>
                <c:pt idx="0">
                  <c:v>CATs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Plan1!$A$2:$A$3</c:f>
              <c:numCache>
                <c:formatCode>General</c:formatCode>
                <c:ptCount val="2"/>
                <c:pt idx="0">
                  <c:v>2007</c:v>
                </c:pt>
                <c:pt idx="1">
                  <c:v>2011</c:v>
                </c:pt>
              </c:numCache>
            </c:numRef>
          </c:cat>
          <c:val>
            <c:numRef>
              <c:f>Plan1!$B$2:$B$3</c:f>
              <c:numCache>
                <c:formatCode>General</c:formatCode>
                <c:ptCount val="2"/>
                <c:pt idx="0">
                  <c:v>518415</c:v>
                </c:pt>
                <c:pt idx="1">
                  <c:v>711164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6613792"/>
        <c:axId val="346614184"/>
      </c:barChart>
      <c:catAx>
        <c:axId val="346613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1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6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46614184"/>
        <c:crosses val="autoZero"/>
        <c:auto val="1"/>
        <c:lblAlgn val="ctr"/>
        <c:lblOffset val="100"/>
        <c:noMultiLvlLbl val="0"/>
      </c:catAx>
      <c:valAx>
        <c:axId val="346614184"/>
        <c:scaling>
          <c:orientation val="minMax"/>
        </c:scaling>
        <c:delete val="0"/>
        <c:axPos val="l"/>
        <c:majorGridlines>
          <c:spPr>
            <a:ln w="9521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6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46613792"/>
        <c:crosses val="autoZero"/>
        <c:crossBetween val="between"/>
      </c:valAx>
      <c:spPr>
        <a:noFill/>
        <a:ln w="25388">
          <a:noFill/>
        </a:ln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56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 smtClean="0"/>
              <a:t>Custo do INSS anual</a:t>
            </a:r>
          </a:p>
          <a:p>
            <a:pPr>
              <a:defRPr sz="1856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 smtClean="0"/>
              <a:t> em Bilhões de Reais</a:t>
            </a:r>
            <a:endParaRPr lang="pt-BR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Custo</c:v>
                </c:pt>
              </c:strCache>
            </c:strRef>
          </c:tx>
          <c:dPt>
            <c:idx val="0"/>
            <c:bubble3D val="0"/>
            <c:explosion val="11"/>
            <c:spPr>
              <a:solidFill>
                <a:schemeClr val="accent1"/>
              </a:solidFill>
              <a:ln w="1902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2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5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5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Plan1!$A$2:$A$3</c:f>
              <c:strCache>
                <c:ptCount val="2"/>
                <c:pt idx="0">
                  <c:v>Benefícios</c:v>
                </c:pt>
                <c:pt idx="1">
                  <c:v>usto Operacional</c:v>
                </c:pt>
              </c:strCache>
            </c:strRef>
          </c:cat>
          <c:val>
            <c:numRef>
              <c:f>Plan1!$B$2:$B$3</c:f>
              <c:numCache>
                <c:formatCode>General</c:formatCode>
                <c:ptCount val="2"/>
                <c:pt idx="0">
                  <c:v>15.9</c:v>
                </c:pt>
                <c:pt idx="1">
                  <c:v>47.7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25359">
          <a:noFill/>
        </a:ln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184168" cy="344809"/>
          </a:xfrm>
          <a:prstGeom prst="rect">
            <a:avLst/>
          </a:prstGeom>
        </p:spPr>
        <p:txBody>
          <a:bodyPr vert="horz" lIns="82803" tIns="41401" rIns="82803" bIns="41401" rtlCol="0"/>
          <a:lstStyle>
            <a:lvl1pPr algn="l">
              <a:defRPr sz="10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5467395" y="1"/>
            <a:ext cx="4184168" cy="344809"/>
          </a:xfrm>
          <a:prstGeom prst="rect">
            <a:avLst/>
          </a:prstGeom>
        </p:spPr>
        <p:txBody>
          <a:bodyPr vert="horz" lIns="82803" tIns="41401" rIns="82803" bIns="41401" rtlCol="0"/>
          <a:lstStyle>
            <a:lvl1pPr algn="r">
              <a:defRPr sz="1000"/>
            </a:lvl1pPr>
          </a:lstStyle>
          <a:p>
            <a:fld id="{DDBE6A24-718F-4FEE-8983-F5CBE1621799}" type="datetimeFigureOut">
              <a:rPr lang="pt-BR" smtClean="0"/>
              <a:t>17/09/2013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1" y="6525891"/>
            <a:ext cx="4184168" cy="344809"/>
          </a:xfrm>
          <a:prstGeom prst="rect">
            <a:avLst/>
          </a:prstGeom>
        </p:spPr>
        <p:txBody>
          <a:bodyPr vert="horz" lIns="82803" tIns="41401" rIns="82803" bIns="41401" rtlCol="0" anchor="b"/>
          <a:lstStyle>
            <a:lvl1pPr algn="l">
              <a:defRPr sz="10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5467395" y="6525891"/>
            <a:ext cx="4184168" cy="344809"/>
          </a:xfrm>
          <a:prstGeom prst="rect">
            <a:avLst/>
          </a:prstGeom>
        </p:spPr>
        <p:txBody>
          <a:bodyPr vert="horz" lIns="82803" tIns="41401" rIns="82803" bIns="41401" rtlCol="0" anchor="b"/>
          <a:lstStyle>
            <a:lvl1pPr algn="r">
              <a:defRPr sz="1000"/>
            </a:lvl1pPr>
          </a:lstStyle>
          <a:p>
            <a:fld id="{1EEC8A4B-9107-4684-A6A4-C54EB46ABD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42574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1"/>
          <p:cNvSpPr>
            <a:spLocks noChangeArrowheads="1"/>
          </p:cNvSpPr>
          <p:nvPr/>
        </p:nvSpPr>
        <p:spPr bwMode="auto">
          <a:xfrm>
            <a:off x="1" y="1"/>
            <a:ext cx="9653588" cy="68707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803" tIns="41401" rIns="82803" bIns="41401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/>
          </a:p>
        </p:txBody>
      </p:sp>
      <p:sp>
        <p:nvSpPr>
          <p:cNvPr id="9219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108325" y="522288"/>
            <a:ext cx="3430588" cy="257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051" name="Rectangle 3"/>
          <p:cNvSpPr>
            <a:spLocks noGrp="1" noChangeArrowheads="1"/>
          </p:cNvSpPr>
          <p:nvPr>
            <p:ph type="body"/>
          </p:nvPr>
        </p:nvSpPr>
        <p:spPr bwMode="auto">
          <a:xfrm>
            <a:off x="964955" y="3263456"/>
            <a:ext cx="7719627" cy="3090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hdr"/>
          </p:nvPr>
        </p:nvSpPr>
        <p:spPr bwMode="auto">
          <a:xfrm>
            <a:off x="1" y="2"/>
            <a:ext cx="4186195" cy="34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5000"/>
              </a:lnSpc>
              <a:buClrTx/>
              <a:buSzPct val="100000"/>
              <a:buFontTx/>
              <a:buNone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dt"/>
          </p:nvPr>
        </p:nvSpPr>
        <p:spPr bwMode="auto">
          <a:xfrm>
            <a:off x="5463341" y="2"/>
            <a:ext cx="4186194" cy="34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5000"/>
              </a:lnSpc>
              <a:buClrTx/>
              <a:buSzPct val="100000"/>
              <a:buFontTx/>
              <a:buNone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" y="6526911"/>
            <a:ext cx="4186195" cy="34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>
              <a:lnSpc>
                <a:spcPct val="95000"/>
              </a:lnSpc>
              <a:buClrTx/>
              <a:buSzPct val="100000"/>
              <a:buFontTx/>
              <a:buNone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463341" y="6526911"/>
            <a:ext cx="4186194" cy="34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>
              <a:lnSpc>
                <a:spcPct val="95000"/>
              </a:lnSpc>
              <a:buClrTx/>
              <a:buSzPct val="100000"/>
              <a:buFontTx/>
              <a:buNone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2A4F4855-8B56-4D63-8D49-1C848B8F3CA8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99149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2A4F4855-8B56-4D63-8D49-1C848B8F3CA8}" type="slidenum">
              <a:rPr lang="pt-BR" smtClean="0"/>
              <a:pPr>
                <a:defRPr/>
              </a:pPr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3172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77065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691077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05089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19102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F1AE925-3A6A-4139-A309-7B525C62ED8F}" type="slidenum">
              <a:rPr lang="pt-BR" sz="120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pt-BR" sz="1200"/>
          </a:p>
        </p:txBody>
      </p:sp>
      <p:sp>
        <p:nvSpPr>
          <p:cNvPr id="184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09913" y="522288"/>
            <a:ext cx="3432175" cy="25749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6" name="Text Box 2"/>
          <p:cNvSpPr txBox="1">
            <a:spLocks noChangeArrowheads="1"/>
          </p:cNvSpPr>
          <p:nvPr/>
        </p:nvSpPr>
        <p:spPr bwMode="auto">
          <a:xfrm>
            <a:off x="964956" y="3263456"/>
            <a:ext cx="7723681" cy="309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803" tIns="41401" rIns="82803" bIns="41401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/>
          </a:p>
        </p:txBody>
      </p:sp>
      <p:sp>
        <p:nvSpPr>
          <p:cNvPr id="2" name="Espaço Reservado para Anotações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Ivan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57464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77065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691077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05089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19102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F1AE925-3A6A-4139-A309-7B525C62ED8F}" type="slidenum">
              <a:rPr lang="pt-BR" sz="120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pt-BR" sz="1200"/>
          </a:p>
        </p:txBody>
      </p:sp>
      <p:sp>
        <p:nvSpPr>
          <p:cNvPr id="184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09913" y="522288"/>
            <a:ext cx="3432175" cy="25749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6" name="Text Box 2"/>
          <p:cNvSpPr txBox="1">
            <a:spLocks noChangeArrowheads="1"/>
          </p:cNvSpPr>
          <p:nvPr/>
        </p:nvSpPr>
        <p:spPr bwMode="auto">
          <a:xfrm>
            <a:off x="964956" y="3263456"/>
            <a:ext cx="7723681" cy="309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803" tIns="41401" rIns="82803" bIns="41401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/>
          </a:p>
        </p:txBody>
      </p:sp>
      <p:sp>
        <p:nvSpPr>
          <p:cNvPr id="2" name="Espaço Reservado para Anotações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Ivan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6997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77065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691077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05089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19102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F1AE925-3A6A-4139-A309-7B525C62ED8F}" type="slidenum">
              <a:rPr lang="pt-BR" sz="120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pt-BR" sz="1200"/>
          </a:p>
        </p:txBody>
      </p:sp>
      <p:sp>
        <p:nvSpPr>
          <p:cNvPr id="184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09913" y="522288"/>
            <a:ext cx="3432175" cy="25749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6" name="Text Box 2"/>
          <p:cNvSpPr txBox="1">
            <a:spLocks noChangeArrowheads="1"/>
          </p:cNvSpPr>
          <p:nvPr/>
        </p:nvSpPr>
        <p:spPr bwMode="auto">
          <a:xfrm>
            <a:off x="964956" y="3263456"/>
            <a:ext cx="7723681" cy="309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803" tIns="41401" rIns="82803" bIns="41401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/>
          </a:p>
        </p:txBody>
      </p:sp>
      <p:sp>
        <p:nvSpPr>
          <p:cNvPr id="2" name="Espaço Reservado para Anotações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Nelson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48394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77065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691077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05089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19102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F1AE925-3A6A-4139-A309-7B525C62ED8F}" type="slidenum">
              <a:rPr lang="pt-BR" sz="120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pt-BR" sz="1200"/>
          </a:p>
        </p:txBody>
      </p:sp>
      <p:sp>
        <p:nvSpPr>
          <p:cNvPr id="184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09913" y="522288"/>
            <a:ext cx="3432175" cy="25749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6" name="Text Box 2"/>
          <p:cNvSpPr txBox="1">
            <a:spLocks noChangeArrowheads="1"/>
          </p:cNvSpPr>
          <p:nvPr/>
        </p:nvSpPr>
        <p:spPr bwMode="auto">
          <a:xfrm>
            <a:off x="964956" y="3263456"/>
            <a:ext cx="7723681" cy="309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803" tIns="41401" rIns="82803" bIns="41401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/>
          </a:p>
        </p:txBody>
      </p:sp>
      <p:sp>
        <p:nvSpPr>
          <p:cNvPr id="2" name="Espaço Reservado para Anotações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Nelson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828484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77065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691077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05089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19102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BF34E2F-C078-48E7-BFDA-D581779B7D9B}" type="slidenum">
              <a:rPr lang="pt-BR" sz="1200"/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pt-BR" sz="1200"/>
          </a:p>
        </p:txBody>
      </p:sp>
      <p:sp>
        <p:nvSpPr>
          <p:cNvPr id="204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09913" y="522288"/>
            <a:ext cx="3432175" cy="25749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4" name="Text Box 2"/>
          <p:cNvSpPr txBox="1">
            <a:spLocks noChangeArrowheads="1"/>
          </p:cNvSpPr>
          <p:nvPr/>
        </p:nvSpPr>
        <p:spPr bwMode="auto">
          <a:xfrm>
            <a:off x="964956" y="3263456"/>
            <a:ext cx="7723681" cy="309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803" tIns="41401" rIns="82803" bIns="41401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/>
          </a:p>
        </p:txBody>
      </p:sp>
      <p:sp>
        <p:nvSpPr>
          <p:cNvPr id="20485" name="Espaço Reservado para Anotações 1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buClrTx/>
              <a:tabLst>
                <a:tab pos="0" algn="l"/>
                <a:tab pos="94878" algn="l"/>
                <a:tab pos="501702" algn="l"/>
                <a:tab pos="908526" algn="l"/>
                <a:tab pos="1315350" algn="l"/>
                <a:tab pos="1722175" algn="l"/>
                <a:tab pos="2129000" algn="l"/>
                <a:tab pos="2535823" algn="l"/>
                <a:tab pos="2942647" algn="l"/>
                <a:tab pos="3349472" algn="l"/>
                <a:tab pos="3756296" algn="l"/>
                <a:tab pos="4163120" algn="l"/>
                <a:tab pos="4569944" algn="l"/>
                <a:tab pos="4976768" algn="l"/>
                <a:tab pos="5383594" algn="l"/>
                <a:tab pos="5790417" algn="l"/>
                <a:tab pos="6197241" algn="l"/>
                <a:tab pos="6604064" algn="l"/>
                <a:tab pos="7010890" algn="l"/>
                <a:tab pos="7417714" algn="l"/>
                <a:tab pos="7824538" algn="l"/>
                <a:tab pos="8136484" algn="l"/>
              </a:tabLst>
            </a:pPr>
            <a:r>
              <a:rPr lang="pt-PT" b="0" dirty="0" smtClean="0">
                <a:ea typeface="Microsoft YaHei" panose="020B0503020204020204" pitchFamily="34" charset="-122"/>
              </a:rPr>
              <a:t>Tininha</a:t>
            </a:r>
          </a:p>
          <a:p>
            <a:pPr>
              <a:lnSpc>
                <a:spcPct val="95000"/>
              </a:lnSpc>
              <a:buClrTx/>
              <a:tabLst>
                <a:tab pos="0" algn="l"/>
                <a:tab pos="94878" algn="l"/>
                <a:tab pos="501702" algn="l"/>
                <a:tab pos="908526" algn="l"/>
                <a:tab pos="1315350" algn="l"/>
                <a:tab pos="1722175" algn="l"/>
                <a:tab pos="2129000" algn="l"/>
                <a:tab pos="2535823" algn="l"/>
                <a:tab pos="2942647" algn="l"/>
                <a:tab pos="3349472" algn="l"/>
                <a:tab pos="3756296" algn="l"/>
                <a:tab pos="4163120" algn="l"/>
                <a:tab pos="4569944" algn="l"/>
                <a:tab pos="4976768" algn="l"/>
                <a:tab pos="5383594" algn="l"/>
                <a:tab pos="5790417" algn="l"/>
                <a:tab pos="6197241" algn="l"/>
                <a:tab pos="6604064" algn="l"/>
                <a:tab pos="7010890" algn="l"/>
                <a:tab pos="7417714" algn="l"/>
                <a:tab pos="7824538" algn="l"/>
                <a:tab pos="8136484" algn="l"/>
              </a:tabLst>
            </a:pPr>
            <a:endParaRPr lang="pt-PT" b="1" dirty="0" smtClean="0">
              <a:ea typeface="Microsoft YaHei" panose="020B0503020204020204" pitchFamily="34" charset="-122"/>
            </a:endParaRPr>
          </a:p>
          <a:p>
            <a:pPr algn="ctr">
              <a:lnSpc>
                <a:spcPct val="95000"/>
              </a:lnSpc>
              <a:buClrTx/>
              <a:tabLst>
                <a:tab pos="0" algn="l"/>
                <a:tab pos="94878" algn="l"/>
                <a:tab pos="501702" algn="l"/>
                <a:tab pos="908526" algn="l"/>
                <a:tab pos="1315350" algn="l"/>
                <a:tab pos="1722175" algn="l"/>
                <a:tab pos="2129000" algn="l"/>
                <a:tab pos="2535823" algn="l"/>
                <a:tab pos="2942647" algn="l"/>
                <a:tab pos="3349472" algn="l"/>
                <a:tab pos="3756296" algn="l"/>
                <a:tab pos="4163120" algn="l"/>
                <a:tab pos="4569944" algn="l"/>
                <a:tab pos="4976768" algn="l"/>
                <a:tab pos="5383594" algn="l"/>
                <a:tab pos="5790417" algn="l"/>
                <a:tab pos="6197241" algn="l"/>
                <a:tab pos="6604064" algn="l"/>
                <a:tab pos="7010890" algn="l"/>
                <a:tab pos="7417714" algn="l"/>
                <a:tab pos="7824538" algn="l"/>
                <a:tab pos="8136484" algn="l"/>
              </a:tabLst>
            </a:pPr>
            <a:r>
              <a:rPr lang="pt-PT" b="1" dirty="0" smtClean="0">
                <a:ea typeface="Microsoft YaHei" panose="020B0503020204020204" pitchFamily="34" charset="-122"/>
              </a:rPr>
              <a:t>Empresa de Tecnologia e Informações da Previdência Social</a:t>
            </a:r>
          </a:p>
          <a:p>
            <a:pPr algn="ctr">
              <a:lnSpc>
                <a:spcPct val="95000"/>
              </a:lnSpc>
              <a:buClrTx/>
              <a:tabLst>
                <a:tab pos="0" algn="l"/>
                <a:tab pos="94878" algn="l"/>
                <a:tab pos="501702" algn="l"/>
                <a:tab pos="908526" algn="l"/>
                <a:tab pos="1315350" algn="l"/>
                <a:tab pos="1722175" algn="l"/>
                <a:tab pos="2129000" algn="l"/>
                <a:tab pos="2535823" algn="l"/>
                <a:tab pos="2942647" algn="l"/>
                <a:tab pos="3349472" algn="l"/>
                <a:tab pos="3756296" algn="l"/>
                <a:tab pos="4163120" algn="l"/>
                <a:tab pos="4569944" algn="l"/>
                <a:tab pos="4976768" algn="l"/>
                <a:tab pos="5383594" algn="l"/>
                <a:tab pos="5790417" algn="l"/>
                <a:tab pos="6197241" algn="l"/>
                <a:tab pos="6604064" algn="l"/>
                <a:tab pos="7010890" algn="l"/>
                <a:tab pos="7417714" algn="l"/>
                <a:tab pos="7824538" algn="l"/>
                <a:tab pos="8136484" algn="l"/>
              </a:tabLst>
            </a:pPr>
            <a:r>
              <a:rPr lang="pt-PT" b="1" dirty="0" smtClean="0">
                <a:ea typeface="Microsoft YaHei" panose="020B0503020204020204" pitchFamily="34" charset="-122"/>
              </a:rPr>
              <a:t>Empresa pública instituída pela Lei nº. 6.125, de 4 de novembro de 1974 </a:t>
            </a:r>
          </a:p>
          <a:p>
            <a:pPr algn="ctr">
              <a:lnSpc>
                <a:spcPct val="95000"/>
              </a:lnSpc>
              <a:buClrTx/>
              <a:tabLst>
                <a:tab pos="0" algn="l"/>
                <a:tab pos="94878" algn="l"/>
                <a:tab pos="501702" algn="l"/>
                <a:tab pos="908526" algn="l"/>
                <a:tab pos="1315350" algn="l"/>
                <a:tab pos="1722175" algn="l"/>
                <a:tab pos="2129000" algn="l"/>
                <a:tab pos="2535823" algn="l"/>
                <a:tab pos="2942647" algn="l"/>
                <a:tab pos="3349472" algn="l"/>
                <a:tab pos="3756296" algn="l"/>
                <a:tab pos="4163120" algn="l"/>
                <a:tab pos="4569944" algn="l"/>
                <a:tab pos="4976768" algn="l"/>
                <a:tab pos="5383594" algn="l"/>
                <a:tab pos="5790417" algn="l"/>
                <a:tab pos="6197241" algn="l"/>
                <a:tab pos="6604064" algn="l"/>
                <a:tab pos="7010890" algn="l"/>
                <a:tab pos="7417714" algn="l"/>
                <a:tab pos="7824538" algn="l"/>
                <a:tab pos="8136484" algn="l"/>
              </a:tabLst>
            </a:pPr>
            <a:endParaRPr lang="pt-PT" b="1" dirty="0" smtClean="0">
              <a:ea typeface="Microsoft YaHei" panose="020B0503020204020204" pitchFamily="34" charset="-122"/>
            </a:endParaRPr>
          </a:p>
          <a:p>
            <a:pPr algn="just">
              <a:lnSpc>
                <a:spcPct val="95000"/>
              </a:lnSpc>
              <a:spcAft>
                <a:spcPts val="1267"/>
              </a:spcAft>
              <a:buClrTx/>
              <a:tabLst>
                <a:tab pos="0" algn="l"/>
                <a:tab pos="94878" algn="l"/>
                <a:tab pos="501702" algn="l"/>
                <a:tab pos="908526" algn="l"/>
                <a:tab pos="1315350" algn="l"/>
                <a:tab pos="1722175" algn="l"/>
                <a:tab pos="2129000" algn="l"/>
                <a:tab pos="2535823" algn="l"/>
                <a:tab pos="2942647" algn="l"/>
                <a:tab pos="3349472" algn="l"/>
                <a:tab pos="3756296" algn="l"/>
                <a:tab pos="4163120" algn="l"/>
                <a:tab pos="4569944" algn="l"/>
                <a:tab pos="4976768" algn="l"/>
                <a:tab pos="5383594" algn="l"/>
                <a:tab pos="5790417" algn="l"/>
                <a:tab pos="6197241" algn="l"/>
                <a:tab pos="6604064" algn="l"/>
                <a:tab pos="7010890" algn="l"/>
                <a:tab pos="7417714" algn="l"/>
                <a:tab pos="7824538" algn="l"/>
                <a:tab pos="8136484" algn="l"/>
              </a:tabLst>
            </a:pPr>
            <a:r>
              <a:rPr lang="pt-PT" b="1" dirty="0" smtClean="0">
                <a:ea typeface="Microsoft YaHei" panose="020B0503020204020204" pitchFamily="34" charset="-122"/>
              </a:rPr>
              <a:t>Armazena, processa e atualiza, em tempo real, as informações de milhões de contribuintes brasileiros;</a:t>
            </a:r>
          </a:p>
          <a:p>
            <a:pPr algn="just">
              <a:lnSpc>
                <a:spcPct val="95000"/>
              </a:lnSpc>
              <a:spcBef>
                <a:spcPts val="1267"/>
              </a:spcBef>
              <a:spcAft>
                <a:spcPts val="1267"/>
              </a:spcAft>
              <a:buClrTx/>
              <a:tabLst>
                <a:tab pos="0" algn="l"/>
                <a:tab pos="94878" algn="l"/>
                <a:tab pos="501702" algn="l"/>
                <a:tab pos="908526" algn="l"/>
                <a:tab pos="1315350" algn="l"/>
                <a:tab pos="1722175" algn="l"/>
                <a:tab pos="2129000" algn="l"/>
                <a:tab pos="2535823" algn="l"/>
                <a:tab pos="2942647" algn="l"/>
                <a:tab pos="3349472" algn="l"/>
                <a:tab pos="3756296" algn="l"/>
                <a:tab pos="4163120" algn="l"/>
                <a:tab pos="4569944" algn="l"/>
                <a:tab pos="4976768" algn="l"/>
                <a:tab pos="5383594" algn="l"/>
                <a:tab pos="5790417" algn="l"/>
                <a:tab pos="6197241" algn="l"/>
                <a:tab pos="6604064" algn="l"/>
                <a:tab pos="7010890" algn="l"/>
                <a:tab pos="7417714" algn="l"/>
                <a:tab pos="7824538" algn="l"/>
                <a:tab pos="8136484" algn="l"/>
              </a:tabLst>
            </a:pPr>
            <a:r>
              <a:rPr lang="pt-PT" b="1" dirty="0" smtClean="0">
                <a:ea typeface="Microsoft YaHei" panose="020B0503020204020204" pitchFamily="34" charset="-122"/>
              </a:rPr>
              <a:t>Também presta serviços para a Receita Federal, Ministérios da Previdência Social, do Trabalho, Emprego e do Desenvolvimento Social e Combate à Fome;</a:t>
            </a:r>
          </a:p>
          <a:p>
            <a:pPr algn="just">
              <a:lnSpc>
                <a:spcPct val="95000"/>
              </a:lnSpc>
              <a:spcBef>
                <a:spcPts val="1267"/>
              </a:spcBef>
              <a:spcAft>
                <a:spcPts val="1267"/>
              </a:spcAft>
              <a:buClrTx/>
              <a:tabLst>
                <a:tab pos="0" algn="l"/>
                <a:tab pos="94878" algn="l"/>
                <a:tab pos="501702" algn="l"/>
                <a:tab pos="908526" algn="l"/>
                <a:tab pos="1315350" algn="l"/>
                <a:tab pos="1722175" algn="l"/>
                <a:tab pos="2129000" algn="l"/>
                <a:tab pos="2535823" algn="l"/>
                <a:tab pos="2942647" algn="l"/>
                <a:tab pos="3349472" algn="l"/>
                <a:tab pos="3756296" algn="l"/>
                <a:tab pos="4163120" algn="l"/>
                <a:tab pos="4569944" algn="l"/>
                <a:tab pos="4976768" algn="l"/>
                <a:tab pos="5383594" algn="l"/>
                <a:tab pos="5790417" algn="l"/>
                <a:tab pos="6197241" algn="l"/>
                <a:tab pos="6604064" algn="l"/>
                <a:tab pos="7010890" algn="l"/>
                <a:tab pos="7417714" algn="l"/>
                <a:tab pos="7824538" algn="l"/>
                <a:tab pos="8136484" algn="l"/>
              </a:tabLst>
            </a:pPr>
            <a:r>
              <a:rPr lang="pt-PT" b="1" dirty="0" smtClean="0">
                <a:ea typeface="Microsoft YaHei" panose="020B0503020204020204" pitchFamily="34" charset="-122"/>
              </a:rPr>
              <a:t>No Cadastro Nacional de Informações Sociais- CNIS, 216 milhões de informações cadastrais de pessoas físicas e jurídicas;</a:t>
            </a:r>
          </a:p>
          <a:p>
            <a:pPr algn="just">
              <a:lnSpc>
                <a:spcPct val="95000"/>
              </a:lnSpc>
              <a:buClrTx/>
              <a:tabLst>
                <a:tab pos="0" algn="l"/>
                <a:tab pos="94878" algn="l"/>
                <a:tab pos="501702" algn="l"/>
                <a:tab pos="908526" algn="l"/>
                <a:tab pos="1315350" algn="l"/>
                <a:tab pos="1722175" algn="l"/>
                <a:tab pos="2129000" algn="l"/>
                <a:tab pos="2535823" algn="l"/>
                <a:tab pos="2942647" algn="l"/>
                <a:tab pos="3349472" algn="l"/>
                <a:tab pos="3756296" algn="l"/>
                <a:tab pos="4163120" algn="l"/>
                <a:tab pos="4569944" algn="l"/>
                <a:tab pos="4976768" algn="l"/>
                <a:tab pos="5383594" algn="l"/>
                <a:tab pos="5790417" algn="l"/>
                <a:tab pos="6197241" algn="l"/>
                <a:tab pos="6604064" algn="l"/>
                <a:tab pos="7010890" algn="l"/>
                <a:tab pos="7417714" algn="l"/>
                <a:tab pos="7824538" algn="l"/>
                <a:tab pos="8136484" algn="l"/>
              </a:tabLst>
            </a:pPr>
            <a:r>
              <a:rPr lang="pt-PT" b="1" dirty="0" smtClean="0">
                <a:ea typeface="Microsoft YaHei" panose="020B0503020204020204" pitchFamily="34" charset="-122"/>
              </a:rPr>
              <a:t>Sua capacidade de armazenamento em disco hoje é de 104 Terabytes. Também mantém 58 mil caixas de e-mail e exatos 49.414 equipamentos conectados à rede. 1 Terabyte corresponde a 1024 Gigabytes. Hoje um computador portátil possui em média 250 Gigabytes.</a:t>
            </a:r>
          </a:p>
          <a:p>
            <a:pPr algn="ctr">
              <a:lnSpc>
                <a:spcPct val="95000"/>
              </a:lnSpc>
              <a:buClrTx/>
              <a:tabLst>
                <a:tab pos="0" algn="l"/>
                <a:tab pos="94878" algn="l"/>
                <a:tab pos="501702" algn="l"/>
                <a:tab pos="908526" algn="l"/>
                <a:tab pos="1315350" algn="l"/>
                <a:tab pos="1722175" algn="l"/>
                <a:tab pos="2129000" algn="l"/>
                <a:tab pos="2535823" algn="l"/>
                <a:tab pos="2942647" algn="l"/>
                <a:tab pos="3349472" algn="l"/>
                <a:tab pos="3756296" algn="l"/>
                <a:tab pos="4163120" algn="l"/>
                <a:tab pos="4569944" algn="l"/>
                <a:tab pos="4976768" algn="l"/>
                <a:tab pos="5383594" algn="l"/>
                <a:tab pos="5790417" algn="l"/>
                <a:tab pos="6197241" algn="l"/>
                <a:tab pos="6604064" algn="l"/>
                <a:tab pos="7010890" algn="l"/>
                <a:tab pos="7417714" algn="l"/>
                <a:tab pos="7824538" algn="l"/>
                <a:tab pos="8136484" algn="l"/>
              </a:tabLst>
            </a:pPr>
            <a:endParaRPr lang="pt-PT" b="1" dirty="0" smtClean="0">
              <a:ea typeface="Microsoft YaHei" panose="020B0503020204020204" pitchFamily="34" charset="-122"/>
            </a:endParaRPr>
          </a:p>
          <a:p>
            <a:pPr>
              <a:tabLst>
                <a:tab pos="0" algn="l"/>
                <a:tab pos="94878" algn="l"/>
                <a:tab pos="501702" algn="l"/>
                <a:tab pos="908526" algn="l"/>
                <a:tab pos="1315350" algn="l"/>
                <a:tab pos="1722175" algn="l"/>
                <a:tab pos="2129000" algn="l"/>
                <a:tab pos="2535823" algn="l"/>
                <a:tab pos="2942647" algn="l"/>
                <a:tab pos="3349472" algn="l"/>
                <a:tab pos="3756296" algn="l"/>
                <a:tab pos="4163120" algn="l"/>
                <a:tab pos="4569944" algn="l"/>
                <a:tab pos="4976768" algn="l"/>
                <a:tab pos="5383594" algn="l"/>
                <a:tab pos="5790417" algn="l"/>
                <a:tab pos="6197241" algn="l"/>
                <a:tab pos="6604064" algn="l"/>
                <a:tab pos="7010890" algn="l"/>
                <a:tab pos="7417714" algn="l"/>
                <a:tab pos="7824538" algn="l"/>
                <a:tab pos="8136484" algn="l"/>
              </a:tabLst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41301665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77065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691077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05089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19102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D81A62F-616E-4790-9E9A-3A411D125268}" type="slidenum">
              <a:rPr lang="pt-BR" sz="120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pt-BR" sz="1200"/>
          </a:p>
        </p:txBody>
      </p:sp>
      <p:sp>
        <p:nvSpPr>
          <p:cNvPr id="2253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09913" y="522288"/>
            <a:ext cx="3432175" cy="25749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32" name="Text Box 2"/>
          <p:cNvSpPr txBox="1">
            <a:spLocks noChangeArrowheads="1"/>
          </p:cNvSpPr>
          <p:nvPr/>
        </p:nvSpPr>
        <p:spPr bwMode="auto">
          <a:xfrm>
            <a:off x="964956" y="3263456"/>
            <a:ext cx="7723681" cy="309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803" tIns="41401" rIns="82803" bIns="41401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/>
          </a:p>
        </p:txBody>
      </p:sp>
      <p:sp>
        <p:nvSpPr>
          <p:cNvPr id="22533" name="Espaço Reservado para Anotações 1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44568">
              <a:lnSpc>
                <a:spcPct val="95000"/>
              </a:lnSpc>
              <a:buClrTx/>
              <a:tabLst>
                <a:tab pos="0" algn="l"/>
                <a:tab pos="94878" algn="l"/>
                <a:tab pos="501702" algn="l"/>
                <a:tab pos="908526" algn="l"/>
                <a:tab pos="1315350" algn="l"/>
                <a:tab pos="1722175" algn="l"/>
                <a:tab pos="2129000" algn="l"/>
                <a:tab pos="2535823" algn="l"/>
                <a:tab pos="2942647" algn="l"/>
                <a:tab pos="3349472" algn="l"/>
                <a:tab pos="3756296" algn="l"/>
                <a:tab pos="4163120" algn="l"/>
                <a:tab pos="4569944" algn="l"/>
                <a:tab pos="4976768" algn="l"/>
                <a:tab pos="5383594" algn="l"/>
                <a:tab pos="5790417" algn="l"/>
                <a:tab pos="6197241" algn="l"/>
                <a:tab pos="6604064" algn="l"/>
                <a:tab pos="7010890" algn="l"/>
                <a:tab pos="7417714" algn="l"/>
                <a:tab pos="7824538" algn="l"/>
                <a:tab pos="8136484" algn="l"/>
              </a:tabLst>
            </a:pPr>
            <a:r>
              <a:rPr lang="pt-PT" b="0" dirty="0" smtClean="0">
                <a:ea typeface="Microsoft YaHei" panose="020B0503020204020204" pitchFamily="34" charset="-122"/>
              </a:rPr>
              <a:t>Tininha</a:t>
            </a:r>
          </a:p>
          <a:p>
            <a:pPr defTabSz="444568">
              <a:lnSpc>
                <a:spcPct val="95000"/>
              </a:lnSpc>
              <a:buClrTx/>
              <a:tabLst>
                <a:tab pos="0" algn="l"/>
                <a:tab pos="94878" algn="l"/>
                <a:tab pos="501702" algn="l"/>
                <a:tab pos="908526" algn="l"/>
                <a:tab pos="1315350" algn="l"/>
                <a:tab pos="1722175" algn="l"/>
                <a:tab pos="2129000" algn="l"/>
                <a:tab pos="2535823" algn="l"/>
                <a:tab pos="2942647" algn="l"/>
                <a:tab pos="3349472" algn="l"/>
                <a:tab pos="3756296" algn="l"/>
                <a:tab pos="4163120" algn="l"/>
                <a:tab pos="4569944" algn="l"/>
                <a:tab pos="4976768" algn="l"/>
                <a:tab pos="5383594" algn="l"/>
                <a:tab pos="5790417" algn="l"/>
                <a:tab pos="6197241" algn="l"/>
                <a:tab pos="6604064" algn="l"/>
                <a:tab pos="7010890" algn="l"/>
                <a:tab pos="7417714" algn="l"/>
                <a:tab pos="7824538" algn="l"/>
                <a:tab pos="8136484" algn="l"/>
              </a:tabLst>
            </a:pPr>
            <a:endParaRPr lang="pt-PT" b="0" dirty="0" smtClean="0">
              <a:ea typeface="Microsoft YaHei" panose="020B0503020204020204" pitchFamily="34" charset="-122"/>
            </a:endParaRPr>
          </a:p>
          <a:p>
            <a:pPr algn="ctr">
              <a:lnSpc>
                <a:spcPct val="95000"/>
              </a:lnSpc>
              <a:buClrTx/>
              <a:tabLst>
                <a:tab pos="0" algn="l"/>
                <a:tab pos="94878" algn="l"/>
                <a:tab pos="501702" algn="l"/>
                <a:tab pos="908526" algn="l"/>
                <a:tab pos="1315350" algn="l"/>
                <a:tab pos="1722175" algn="l"/>
                <a:tab pos="2129000" algn="l"/>
                <a:tab pos="2535823" algn="l"/>
                <a:tab pos="2942647" algn="l"/>
                <a:tab pos="3349472" algn="l"/>
                <a:tab pos="3756296" algn="l"/>
                <a:tab pos="4163120" algn="l"/>
                <a:tab pos="4569944" algn="l"/>
                <a:tab pos="4976768" algn="l"/>
                <a:tab pos="5383594" algn="l"/>
                <a:tab pos="5790417" algn="l"/>
                <a:tab pos="6197241" algn="l"/>
                <a:tab pos="6604064" algn="l"/>
                <a:tab pos="7010890" algn="l"/>
                <a:tab pos="7417714" algn="l"/>
                <a:tab pos="7824538" algn="l"/>
                <a:tab pos="8136484" algn="l"/>
              </a:tabLst>
            </a:pPr>
            <a:r>
              <a:rPr lang="pt-PT" b="1" dirty="0" smtClean="0">
                <a:ea typeface="Microsoft YaHei" panose="020B0503020204020204" pitchFamily="34" charset="-122"/>
              </a:rPr>
              <a:t>Empresa de Tecnologia e Informações da Previdência Social</a:t>
            </a:r>
          </a:p>
          <a:p>
            <a:pPr algn="ctr">
              <a:lnSpc>
                <a:spcPct val="95000"/>
              </a:lnSpc>
              <a:buClrTx/>
              <a:tabLst>
                <a:tab pos="0" algn="l"/>
                <a:tab pos="94878" algn="l"/>
                <a:tab pos="501702" algn="l"/>
                <a:tab pos="908526" algn="l"/>
                <a:tab pos="1315350" algn="l"/>
                <a:tab pos="1722175" algn="l"/>
                <a:tab pos="2129000" algn="l"/>
                <a:tab pos="2535823" algn="l"/>
                <a:tab pos="2942647" algn="l"/>
                <a:tab pos="3349472" algn="l"/>
                <a:tab pos="3756296" algn="l"/>
                <a:tab pos="4163120" algn="l"/>
                <a:tab pos="4569944" algn="l"/>
                <a:tab pos="4976768" algn="l"/>
                <a:tab pos="5383594" algn="l"/>
                <a:tab pos="5790417" algn="l"/>
                <a:tab pos="6197241" algn="l"/>
                <a:tab pos="6604064" algn="l"/>
                <a:tab pos="7010890" algn="l"/>
                <a:tab pos="7417714" algn="l"/>
                <a:tab pos="7824538" algn="l"/>
                <a:tab pos="8136484" algn="l"/>
              </a:tabLst>
            </a:pPr>
            <a:r>
              <a:rPr lang="pt-PT" b="1" dirty="0" smtClean="0">
                <a:ea typeface="Microsoft YaHei" panose="020B0503020204020204" pitchFamily="34" charset="-122"/>
              </a:rPr>
              <a:t>Empresa pública instituída pela Lei nº. 6.125, de 4 de novembro de 1974 </a:t>
            </a:r>
          </a:p>
          <a:p>
            <a:pPr algn="ctr">
              <a:lnSpc>
                <a:spcPct val="95000"/>
              </a:lnSpc>
              <a:buClrTx/>
              <a:tabLst>
                <a:tab pos="0" algn="l"/>
                <a:tab pos="94878" algn="l"/>
                <a:tab pos="501702" algn="l"/>
                <a:tab pos="908526" algn="l"/>
                <a:tab pos="1315350" algn="l"/>
                <a:tab pos="1722175" algn="l"/>
                <a:tab pos="2129000" algn="l"/>
                <a:tab pos="2535823" algn="l"/>
                <a:tab pos="2942647" algn="l"/>
                <a:tab pos="3349472" algn="l"/>
                <a:tab pos="3756296" algn="l"/>
                <a:tab pos="4163120" algn="l"/>
                <a:tab pos="4569944" algn="l"/>
                <a:tab pos="4976768" algn="l"/>
                <a:tab pos="5383594" algn="l"/>
                <a:tab pos="5790417" algn="l"/>
                <a:tab pos="6197241" algn="l"/>
                <a:tab pos="6604064" algn="l"/>
                <a:tab pos="7010890" algn="l"/>
                <a:tab pos="7417714" algn="l"/>
                <a:tab pos="7824538" algn="l"/>
                <a:tab pos="8136484" algn="l"/>
              </a:tabLst>
            </a:pPr>
            <a:endParaRPr lang="pt-PT" b="1" dirty="0" smtClean="0">
              <a:ea typeface="Microsoft YaHei" panose="020B0503020204020204" pitchFamily="34" charset="-122"/>
            </a:endParaRPr>
          </a:p>
          <a:p>
            <a:pPr algn="just">
              <a:lnSpc>
                <a:spcPct val="95000"/>
              </a:lnSpc>
              <a:spcAft>
                <a:spcPts val="1267"/>
              </a:spcAft>
              <a:buClrTx/>
              <a:tabLst>
                <a:tab pos="0" algn="l"/>
                <a:tab pos="94878" algn="l"/>
                <a:tab pos="501702" algn="l"/>
                <a:tab pos="908526" algn="l"/>
                <a:tab pos="1315350" algn="l"/>
                <a:tab pos="1722175" algn="l"/>
                <a:tab pos="2129000" algn="l"/>
                <a:tab pos="2535823" algn="l"/>
                <a:tab pos="2942647" algn="l"/>
                <a:tab pos="3349472" algn="l"/>
                <a:tab pos="3756296" algn="l"/>
                <a:tab pos="4163120" algn="l"/>
                <a:tab pos="4569944" algn="l"/>
                <a:tab pos="4976768" algn="l"/>
                <a:tab pos="5383594" algn="l"/>
                <a:tab pos="5790417" algn="l"/>
                <a:tab pos="6197241" algn="l"/>
                <a:tab pos="6604064" algn="l"/>
                <a:tab pos="7010890" algn="l"/>
                <a:tab pos="7417714" algn="l"/>
                <a:tab pos="7824538" algn="l"/>
                <a:tab pos="8136484" algn="l"/>
              </a:tabLst>
            </a:pPr>
            <a:r>
              <a:rPr lang="pt-PT" b="1" dirty="0" smtClean="0">
                <a:ea typeface="Microsoft YaHei" panose="020B0503020204020204" pitchFamily="34" charset="-122"/>
              </a:rPr>
              <a:t>Armazena, processa e atualiza, em tempo real, as informações de milhões de contribuintes brasileiros;</a:t>
            </a:r>
          </a:p>
          <a:p>
            <a:pPr algn="just">
              <a:lnSpc>
                <a:spcPct val="95000"/>
              </a:lnSpc>
              <a:spcBef>
                <a:spcPts val="1267"/>
              </a:spcBef>
              <a:spcAft>
                <a:spcPts val="1267"/>
              </a:spcAft>
              <a:buClrTx/>
              <a:tabLst>
                <a:tab pos="0" algn="l"/>
                <a:tab pos="94878" algn="l"/>
                <a:tab pos="501702" algn="l"/>
                <a:tab pos="908526" algn="l"/>
                <a:tab pos="1315350" algn="l"/>
                <a:tab pos="1722175" algn="l"/>
                <a:tab pos="2129000" algn="l"/>
                <a:tab pos="2535823" algn="l"/>
                <a:tab pos="2942647" algn="l"/>
                <a:tab pos="3349472" algn="l"/>
                <a:tab pos="3756296" algn="l"/>
                <a:tab pos="4163120" algn="l"/>
                <a:tab pos="4569944" algn="l"/>
                <a:tab pos="4976768" algn="l"/>
                <a:tab pos="5383594" algn="l"/>
                <a:tab pos="5790417" algn="l"/>
                <a:tab pos="6197241" algn="l"/>
                <a:tab pos="6604064" algn="l"/>
                <a:tab pos="7010890" algn="l"/>
                <a:tab pos="7417714" algn="l"/>
                <a:tab pos="7824538" algn="l"/>
                <a:tab pos="8136484" algn="l"/>
              </a:tabLst>
            </a:pPr>
            <a:r>
              <a:rPr lang="pt-PT" b="1" dirty="0" smtClean="0">
                <a:ea typeface="Microsoft YaHei" panose="020B0503020204020204" pitchFamily="34" charset="-122"/>
              </a:rPr>
              <a:t>Também presta serviços para a Receita Federal, Ministérios da Previdência Social, do Trabalho, Emprego e do Desenvolvimento Social e Combate à Fome;</a:t>
            </a:r>
          </a:p>
          <a:p>
            <a:pPr algn="just">
              <a:lnSpc>
                <a:spcPct val="95000"/>
              </a:lnSpc>
              <a:spcBef>
                <a:spcPts val="1267"/>
              </a:spcBef>
              <a:spcAft>
                <a:spcPts val="1267"/>
              </a:spcAft>
              <a:buClrTx/>
              <a:tabLst>
                <a:tab pos="0" algn="l"/>
                <a:tab pos="94878" algn="l"/>
                <a:tab pos="501702" algn="l"/>
                <a:tab pos="908526" algn="l"/>
                <a:tab pos="1315350" algn="l"/>
                <a:tab pos="1722175" algn="l"/>
                <a:tab pos="2129000" algn="l"/>
                <a:tab pos="2535823" algn="l"/>
                <a:tab pos="2942647" algn="l"/>
                <a:tab pos="3349472" algn="l"/>
                <a:tab pos="3756296" algn="l"/>
                <a:tab pos="4163120" algn="l"/>
                <a:tab pos="4569944" algn="l"/>
                <a:tab pos="4976768" algn="l"/>
                <a:tab pos="5383594" algn="l"/>
                <a:tab pos="5790417" algn="l"/>
                <a:tab pos="6197241" algn="l"/>
                <a:tab pos="6604064" algn="l"/>
                <a:tab pos="7010890" algn="l"/>
                <a:tab pos="7417714" algn="l"/>
                <a:tab pos="7824538" algn="l"/>
                <a:tab pos="8136484" algn="l"/>
              </a:tabLst>
            </a:pPr>
            <a:r>
              <a:rPr lang="pt-PT" b="1" dirty="0" smtClean="0">
                <a:ea typeface="Microsoft YaHei" panose="020B0503020204020204" pitchFamily="34" charset="-122"/>
              </a:rPr>
              <a:t>No Cadastro Nacional de Informações Sociais- CNIS, 216 milhões de informações cadastrais de pessoas físicas e jurídicas;</a:t>
            </a:r>
          </a:p>
          <a:p>
            <a:pPr algn="just">
              <a:lnSpc>
                <a:spcPct val="95000"/>
              </a:lnSpc>
              <a:buClrTx/>
              <a:tabLst>
                <a:tab pos="0" algn="l"/>
                <a:tab pos="94878" algn="l"/>
                <a:tab pos="501702" algn="l"/>
                <a:tab pos="908526" algn="l"/>
                <a:tab pos="1315350" algn="l"/>
                <a:tab pos="1722175" algn="l"/>
                <a:tab pos="2129000" algn="l"/>
                <a:tab pos="2535823" algn="l"/>
                <a:tab pos="2942647" algn="l"/>
                <a:tab pos="3349472" algn="l"/>
                <a:tab pos="3756296" algn="l"/>
                <a:tab pos="4163120" algn="l"/>
                <a:tab pos="4569944" algn="l"/>
                <a:tab pos="4976768" algn="l"/>
                <a:tab pos="5383594" algn="l"/>
                <a:tab pos="5790417" algn="l"/>
                <a:tab pos="6197241" algn="l"/>
                <a:tab pos="6604064" algn="l"/>
                <a:tab pos="7010890" algn="l"/>
                <a:tab pos="7417714" algn="l"/>
                <a:tab pos="7824538" algn="l"/>
                <a:tab pos="8136484" algn="l"/>
              </a:tabLst>
            </a:pPr>
            <a:r>
              <a:rPr lang="pt-PT" b="1" dirty="0" smtClean="0">
                <a:ea typeface="Microsoft YaHei" panose="020B0503020204020204" pitchFamily="34" charset="-122"/>
              </a:rPr>
              <a:t>Sua capacidade de armazenamento em disco hoje é de 104 Terabytes. Também mantém 58 mil caixas de e-mail e exatos 49.414 equipamentos conectados à rede. 1 Terabyte corresponde a 1024 Gigabytes. Hoje um computador portátil possui em média 250 Gigabytes.</a:t>
            </a:r>
          </a:p>
          <a:p>
            <a:pPr algn="ctr">
              <a:lnSpc>
                <a:spcPct val="95000"/>
              </a:lnSpc>
              <a:buClrTx/>
              <a:tabLst>
                <a:tab pos="0" algn="l"/>
                <a:tab pos="94878" algn="l"/>
                <a:tab pos="501702" algn="l"/>
                <a:tab pos="908526" algn="l"/>
                <a:tab pos="1315350" algn="l"/>
                <a:tab pos="1722175" algn="l"/>
                <a:tab pos="2129000" algn="l"/>
                <a:tab pos="2535823" algn="l"/>
                <a:tab pos="2942647" algn="l"/>
                <a:tab pos="3349472" algn="l"/>
                <a:tab pos="3756296" algn="l"/>
                <a:tab pos="4163120" algn="l"/>
                <a:tab pos="4569944" algn="l"/>
                <a:tab pos="4976768" algn="l"/>
                <a:tab pos="5383594" algn="l"/>
                <a:tab pos="5790417" algn="l"/>
                <a:tab pos="6197241" algn="l"/>
                <a:tab pos="6604064" algn="l"/>
                <a:tab pos="7010890" algn="l"/>
                <a:tab pos="7417714" algn="l"/>
                <a:tab pos="7824538" algn="l"/>
                <a:tab pos="8136484" algn="l"/>
              </a:tabLst>
            </a:pPr>
            <a:endParaRPr lang="pt-PT" b="1" dirty="0" smtClean="0">
              <a:ea typeface="Microsoft YaHei" panose="020B0503020204020204" pitchFamily="34" charset="-122"/>
            </a:endParaRPr>
          </a:p>
          <a:p>
            <a:pPr>
              <a:tabLst>
                <a:tab pos="0" algn="l"/>
                <a:tab pos="94878" algn="l"/>
                <a:tab pos="501702" algn="l"/>
                <a:tab pos="908526" algn="l"/>
                <a:tab pos="1315350" algn="l"/>
                <a:tab pos="1722175" algn="l"/>
                <a:tab pos="2129000" algn="l"/>
                <a:tab pos="2535823" algn="l"/>
                <a:tab pos="2942647" algn="l"/>
                <a:tab pos="3349472" algn="l"/>
                <a:tab pos="3756296" algn="l"/>
                <a:tab pos="4163120" algn="l"/>
                <a:tab pos="4569944" algn="l"/>
                <a:tab pos="4976768" algn="l"/>
                <a:tab pos="5383594" algn="l"/>
                <a:tab pos="5790417" algn="l"/>
                <a:tab pos="6197241" algn="l"/>
                <a:tab pos="6604064" algn="l"/>
                <a:tab pos="7010890" algn="l"/>
                <a:tab pos="7417714" algn="l"/>
                <a:tab pos="7824538" algn="l"/>
                <a:tab pos="8136484" algn="l"/>
              </a:tabLst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252019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77065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691077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05089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19102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BEB6739-D438-4DDF-BAE8-9814C7BB2494}" type="slidenum">
              <a:rPr lang="pt-BR" sz="120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pt-BR" sz="1200"/>
          </a:p>
        </p:txBody>
      </p:sp>
      <p:sp>
        <p:nvSpPr>
          <p:cNvPr id="2457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09913" y="522288"/>
            <a:ext cx="3432175" cy="25749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580" name="Text Box 2"/>
          <p:cNvSpPr txBox="1">
            <a:spLocks noChangeArrowheads="1"/>
          </p:cNvSpPr>
          <p:nvPr/>
        </p:nvSpPr>
        <p:spPr bwMode="auto">
          <a:xfrm>
            <a:off x="964956" y="3263456"/>
            <a:ext cx="7723681" cy="309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803" tIns="41401" rIns="82803" bIns="41401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/>
          </a:p>
        </p:txBody>
      </p:sp>
      <p:sp>
        <p:nvSpPr>
          <p:cNvPr id="2" name="Espaço Reservado para Anotações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44568"/>
            <a:r>
              <a:rPr lang="pt-PT" b="0" dirty="0" smtClean="0">
                <a:ea typeface="Microsoft YaHei" panose="020B0503020204020204" pitchFamily="34" charset="-122"/>
              </a:rPr>
              <a:t>Tininha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140720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77065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691077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05089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19102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4E29FAC-C308-4622-9E0E-157F9AD7E530}" type="slidenum">
              <a:rPr lang="pt-BR" sz="120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pt-BR" sz="1200"/>
          </a:p>
        </p:txBody>
      </p:sp>
      <p:sp>
        <p:nvSpPr>
          <p:cNvPr id="2662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09913" y="522288"/>
            <a:ext cx="3432175" cy="25749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8" name="Text Box 2"/>
          <p:cNvSpPr txBox="1">
            <a:spLocks noChangeArrowheads="1"/>
          </p:cNvSpPr>
          <p:nvPr/>
        </p:nvSpPr>
        <p:spPr bwMode="auto">
          <a:xfrm>
            <a:off x="964956" y="3263456"/>
            <a:ext cx="7723681" cy="309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803" tIns="41401" rIns="82803" bIns="41401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/>
          </a:p>
        </p:txBody>
      </p:sp>
      <p:sp>
        <p:nvSpPr>
          <p:cNvPr id="26629" name="Espaço Reservado para Anotações 1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44568"/>
            <a:r>
              <a:rPr lang="pt-PT" b="0" dirty="0" smtClean="0">
                <a:ea typeface="Microsoft YaHei" panose="020B0503020204020204" pitchFamily="34" charset="-122"/>
              </a:rPr>
              <a:t>Tininha</a:t>
            </a:r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5050508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77065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691077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05089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19102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25286CD-138A-4A80-B95E-E1E0D570C965}" type="slidenum">
              <a:rPr lang="pt-BR" sz="120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pt-BR" sz="1200"/>
          </a:p>
        </p:txBody>
      </p:sp>
      <p:sp>
        <p:nvSpPr>
          <p:cNvPr id="2867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09913" y="522288"/>
            <a:ext cx="3432175" cy="25749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Text Box 2"/>
          <p:cNvSpPr txBox="1">
            <a:spLocks noChangeArrowheads="1"/>
          </p:cNvSpPr>
          <p:nvPr/>
        </p:nvSpPr>
        <p:spPr bwMode="auto">
          <a:xfrm>
            <a:off x="964956" y="3263456"/>
            <a:ext cx="7723681" cy="309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803" tIns="41401" rIns="82803" bIns="41401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/>
          </a:p>
        </p:txBody>
      </p:sp>
      <p:sp>
        <p:nvSpPr>
          <p:cNvPr id="2" name="Espaço Reservado para Anotações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Bruno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817826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77065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691077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05089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19102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19BA433-FA9A-4971-94D2-3C42AD5E256D}" type="slidenum">
              <a:rPr lang="pt-BR" sz="120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pt-BR" sz="1200"/>
          </a:p>
        </p:txBody>
      </p:sp>
      <p:sp>
        <p:nvSpPr>
          <p:cNvPr id="3072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09913" y="522288"/>
            <a:ext cx="3432175" cy="25749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724" name="Text Box 2"/>
          <p:cNvSpPr txBox="1">
            <a:spLocks noChangeArrowheads="1"/>
          </p:cNvSpPr>
          <p:nvPr/>
        </p:nvSpPr>
        <p:spPr bwMode="auto">
          <a:xfrm>
            <a:off x="964956" y="3263456"/>
            <a:ext cx="7723681" cy="309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803" tIns="41401" rIns="82803" bIns="41401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/>
          </a:p>
        </p:txBody>
      </p:sp>
      <p:sp>
        <p:nvSpPr>
          <p:cNvPr id="2" name="Espaço Reservado para Anotações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Bruno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6625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77065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691077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05089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19102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9E027B6-E308-4F7B-83B2-228A1F45E279}" type="slidenum">
              <a:rPr lang="pt-BR" sz="120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pt-BR" sz="1200"/>
          </a:p>
        </p:txBody>
      </p:sp>
      <p:sp>
        <p:nvSpPr>
          <p:cNvPr id="143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09913" y="522288"/>
            <a:ext cx="3432175" cy="25749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40" name="Text Box 2"/>
          <p:cNvSpPr txBox="1">
            <a:spLocks noChangeArrowheads="1"/>
          </p:cNvSpPr>
          <p:nvPr/>
        </p:nvSpPr>
        <p:spPr bwMode="auto">
          <a:xfrm>
            <a:off x="964956" y="3263456"/>
            <a:ext cx="7723681" cy="309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803" tIns="41401" rIns="82803" bIns="41401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/>
          </a:p>
        </p:txBody>
      </p:sp>
      <p:sp>
        <p:nvSpPr>
          <p:cNvPr id="2" name="Espaço Reservado para Anotações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Aninha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3968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77065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691077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05089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19102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CFE961C-309B-4D9A-A0C4-7711C816EE2E}" type="slidenum">
              <a:rPr lang="pt-BR" sz="1200"/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pt-BR" sz="1200"/>
          </a:p>
        </p:txBody>
      </p:sp>
      <p:sp>
        <p:nvSpPr>
          <p:cNvPr id="3277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09913" y="522288"/>
            <a:ext cx="3432175" cy="25749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772" name="Text Box 2"/>
          <p:cNvSpPr txBox="1">
            <a:spLocks noChangeArrowheads="1"/>
          </p:cNvSpPr>
          <p:nvPr/>
        </p:nvSpPr>
        <p:spPr bwMode="auto">
          <a:xfrm>
            <a:off x="964956" y="3263456"/>
            <a:ext cx="7723681" cy="309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803" tIns="41401" rIns="82803" bIns="41401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/>
          </a:p>
        </p:txBody>
      </p:sp>
      <p:sp>
        <p:nvSpPr>
          <p:cNvPr id="2" name="Espaço Reservado para Anotações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Bruno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743401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77065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691077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05089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19102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0072FA3-C37A-4AED-9CB5-8ACA74F2A08B}" type="slidenum">
              <a:rPr lang="pt-BR" sz="1200"/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pt-BR" sz="1200"/>
          </a:p>
        </p:txBody>
      </p:sp>
      <p:sp>
        <p:nvSpPr>
          <p:cNvPr id="348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09913" y="522288"/>
            <a:ext cx="3432175" cy="25749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820" name="Text Box 2"/>
          <p:cNvSpPr txBox="1">
            <a:spLocks noChangeArrowheads="1"/>
          </p:cNvSpPr>
          <p:nvPr/>
        </p:nvSpPr>
        <p:spPr bwMode="auto">
          <a:xfrm>
            <a:off x="964956" y="3263456"/>
            <a:ext cx="7723681" cy="309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803" tIns="41401" rIns="82803" bIns="41401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/>
          </a:p>
        </p:txBody>
      </p:sp>
      <p:sp>
        <p:nvSpPr>
          <p:cNvPr id="2" name="Espaço Reservado para Anotações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Bruno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59583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77065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691077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05089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19102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C0638B4-00D5-4F9F-B11F-A4DC0D2C869B}" type="slidenum">
              <a:rPr lang="pt-BR" sz="120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pt-BR" sz="1200"/>
          </a:p>
        </p:txBody>
      </p:sp>
      <p:sp>
        <p:nvSpPr>
          <p:cNvPr id="368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09913" y="522288"/>
            <a:ext cx="3432175" cy="25749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8" name="Text Box 2"/>
          <p:cNvSpPr txBox="1">
            <a:spLocks noChangeArrowheads="1"/>
          </p:cNvSpPr>
          <p:nvPr/>
        </p:nvSpPr>
        <p:spPr bwMode="auto">
          <a:xfrm>
            <a:off x="964956" y="3263456"/>
            <a:ext cx="7723681" cy="309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803" tIns="41401" rIns="82803" bIns="41401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/>
          </a:p>
        </p:txBody>
      </p:sp>
      <p:sp>
        <p:nvSpPr>
          <p:cNvPr id="2" name="Espaço Reservado para Anotações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Bruno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14160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77065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691077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05089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19102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6E4D238-8218-412B-887E-E82DBC3D3C7A}" type="slidenum">
              <a:rPr lang="pt-BR" sz="120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pt-BR" sz="1200"/>
          </a:p>
        </p:txBody>
      </p:sp>
      <p:sp>
        <p:nvSpPr>
          <p:cNvPr id="409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09913" y="522288"/>
            <a:ext cx="3432175" cy="25749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4" name="Text Box 2"/>
          <p:cNvSpPr txBox="1">
            <a:spLocks noChangeArrowheads="1"/>
          </p:cNvSpPr>
          <p:nvPr/>
        </p:nvSpPr>
        <p:spPr bwMode="auto">
          <a:xfrm>
            <a:off x="964956" y="3263456"/>
            <a:ext cx="7723681" cy="309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803" tIns="41401" rIns="82803" bIns="41401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/>
          </a:p>
        </p:txBody>
      </p:sp>
      <p:sp>
        <p:nvSpPr>
          <p:cNvPr id="2" name="Espaço Reservado para Anotações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George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47167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77065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691077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05089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19102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FAC3187-8477-401E-8DB6-A5A282FE896C}" type="slidenum">
              <a:rPr lang="pt-BR" sz="1200"/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pt-BR" sz="1200"/>
          </a:p>
        </p:txBody>
      </p:sp>
      <p:sp>
        <p:nvSpPr>
          <p:cNvPr id="3891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09913" y="522288"/>
            <a:ext cx="3432175" cy="25749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6" name="Text Box 2"/>
          <p:cNvSpPr txBox="1">
            <a:spLocks noChangeArrowheads="1"/>
          </p:cNvSpPr>
          <p:nvPr/>
        </p:nvSpPr>
        <p:spPr bwMode="auto">
          <a:xfrm>
            <a:off x="964956" y="3263456"/>
            <a:ext cx="7723681" cy="309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803" tIns="41401" rIns="82803" bIns="41401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/>
          </a:p>
        </p:txBody>
      </p:sp>
      <p:sp>
        <p:nvSpPr>
          <p:cNvPr id="2" name="Espaço Reservado para Anotações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George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154456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77065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691077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05089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19102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FAC3187-8477-401E-8DB6-A5A282FE896C}" type="slidenum">
              <a:rPr lang="pt-BR" sz="1200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pt-BR" sz="1200"/>
          </a:p>
        </p:txBody>
      </p:sp>
      <p:sp>
        <p:nvSpPr>
          <p:cNvPr id="3891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09913" y="522288"/>
            <a:ext cx="3432175" cy="25749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6" name="Text Box 2"/>
          <p:cNvSpPr txBox="1">
            <a:spLocks noChangeArrowheads="1"/>
          </p:cNvSpPr>
          <p:nvPr/>
        </p:nvSpPr>
        <p:spPr bwMode="auto">
          <a:xfrm>
            <a:off x="964956" y="3263456"/>
            <a:ext cx="7723681" cy="309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803" tIns="41401" rIns="82803" bIns="41401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/>
          </a:p>
        </p:txBody>
      </p:sp>
      <p:sp>
        <p:nvSpPr>
          <p:cNvPr id="2" name="Espaço Reservado para Anotações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George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39405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77065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691077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05089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19102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FAC3187-8477-401E-8DB6-A5A282FE896C}" type="slidenum">
              <a:rPr lang="pt-BR" sz="120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pt-BR" sz="1200"/>
          </a:p>
        </p:txBody>
      </p:sp>
      <p:sp>
        <p:nvSpPr>
          <p:cNvPr id="3891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09913" y="522288"/>
            <a:ext cx="3432175" cy="25749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6" name="Text Box 2"/>
          <p:cNvSpPr txBox="1">
            <a:spLocks noChangeArrowheads="1"/>
          </p:cNvSpPr>
          <p:nvPr/>
        </p:nvSpPr>
        <p:spPr bwMode="auto">
          <a:xfrm>
            <a:off x="964956" y="3263456"/>
            <a:ext cx="7723681" cy="309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803" tIns="41401" rIns="82803" bIns="41401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/>
          </a:p>
        </p:txBody>
      </p:sp>
      <p:sp>
        <p:nvSpPr>
          <p:cNvPr id="2" name="Espaço Reservado para Anotações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George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44677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77065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691077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05089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19102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FAC3187-8477-401E-8DB6-A5A282FE896C}" type="slidenum">
              <a:rPr lang="pt-BR" sz="1200"/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pt-BR" sz="1200"/>
          </a:p>
        </p:txBody>
      </p:sp>
      <p:sp>
        <p:nvSpPr>
          <p:cNvPr id="3891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09913" y="522288"/>
            <a:ext cx="3432175" cy="25749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6" name="Text Box 2"/>
          <p:cNvSpPr txBox="1">
            <a:spLocks noChangeArrowheads="1"/>
          </p:cNvSpPr>
          <p:nvPr/>
        </p:nvSpPr>
        <p:spPr bwMode="auto">
          <a:xfrm>
            <a:off x="964956" y="3263456"/>
            <a:ext cx="7723681" cy="309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803" tIns="41401" rIns="82803" bIns="41401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/>
          </a:p>
        </p:txBody>
      </p:sp>
      <p:sp>
        <p:nvSpPr>
          <p:cNvPr id="2" name="Espaço Reservado para Anotações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George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36436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77065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691077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05089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19102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FAC3187-8477-401E-8DB6-A5A282FE896C}" type="slidenum">
              <a:rPr lang="pt-BR" sz="1200"/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pt-BR" sz="1200"/>
          </a:p>
        </p:txBody>
      </p:sp>
      <p:sp>
        <p:nvSpPr>
          <p:cNvPr id="3891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09913" y="522288"/>
            <a:ext cx="3432175" cy="25749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6" name="Text Box 2"/>
          <p:cNvSpPr txBox="1">
            <a:spLocks noChangeArrowheads="1"/>
          </p:cNvSpPr>
          <p:nvPr/>
        </p:nvSpPr>
        <p:spPr bwMode="auto">
          <a:xfrm>
            <a:off x="964956" y="3263456"/>
            <a:ext cx="7723681" cy="309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803" tIns="41401" rIns="82803" bIns="41401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/>
          </a:p>
        </p:txBody>
      </p:sp>
      <p:sp>
        <p:nvSpPr>
          <p:cNvPr id="2" name="Espaço Reservado para Anotações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George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90001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77065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691077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05089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19102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FAC3187-8477-401E-8DB6-A5A282FE896C}" type="slidenum">
              <a:rPr lang="pt-BR" sz="1200"/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pt-BR" sz="1200"/>
          </a:p>
        </p:txBody>
      </p:sp>
      <p:sp>
        <p:nvSpPr>
          <p:cNvPr id="3891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09913" y="522288"/>
            <a:ext cx="3432175" cy="25749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6" name="Text Box 2"/>
          <p:cNvSpPr txBox="1">
            <a:spLocks noChangeArrowheads="1"/>
          </p:cNvSpPr>
          <p:nvPr/>
        </p:nvSpPr>
        <p:spPr bwMode="auto">
          <a:xfrm>
            <a:off x="964956" y="3263456"/>
            <a:ext cx="7723681" cy="309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803" tIns="41401" rIns="82803" bIns="41401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/>
          </a:p>
        </p:txBody>
      </p:sp>
      <p:sp>
        <p:nvSpPr>
          <p:cNvPr id="2" name="Espaço Reservado para Anotações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George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11126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77065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691077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05089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19102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9E027B6-E308-4F7B-83B2-228A1F45E279}" type="slidenum">
              <a:rPr lang="pt-BR" sz="120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pt-BR" sz="1200"/>
          </a:p>
        </p:txBody>
      </p:sp>
      <p:sp>
        <p:nvSpPr>
          <p:cNvPr id="143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09913" y="522288"/>
            <a:ext cx="3432175" cy="25749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40" name="Text Box 2"/>
          <p:cNvSpPr txBox="1">
            <a:spLocks noChangeArrowheads="1"/>
          </p:cNvSpPr>
          <p:nvPr/>
        </p:nvSpPr>
        <p:spPr bwMode="auto">
          <a:xfrm>
            <a:off x="964956" y="3263456"/>
            <a:ext cx="7723681" cy="309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803" tIns="41401" rIns="82803" bIns="41401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/>
          </a:p>
        </p:txBody>
      </p:sp>
      <p:sp>
        <p:nvSpPr>
          <p:cNvPr id="2" name="Espaço Reservado para Anotações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Aninha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40878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77065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691077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05089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19102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FAC3187-8477-401E-8DB6-A5A282FE896C}" type="slidenum">
              <a:rPr lang="pt-BR" sz="1200"/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pt-BR" sz="1200"/>
          </a:p>
        </p:txBody>
      </p:sp>
      <p:sp>
        <p:nvSpPr>
          <p:cNvPr id="3891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09913" y="522288"/>
            <a:ext cx="3432175" cy="25749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6" name="Text Box 2"/>
          <p:cNvSpPr txBox="1">
            <a:spLocks noChangeArrowheads="1"/>
          </p:cNvSpPr>
          <p:nvPr/>
        </p:nvSpPr>
        <p:spPr bwMode="auto">
          <a:xfrm>
            <a:off x="964956" y="3263456"/>
            <a:ext cx="7723681" cy="309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803" tIns="41401" rIns="82803" bIns="41401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/>
          </a:p>
        </p:txBody>
      </p:sp>
      <p:sp>
        <p:nvSpPr>
          <p:cNvPr id="2" name="Espaço Reservado para Anotações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George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159128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77065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691077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05089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19102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F81121F-F7BD-4286-81A4-5E79AB7334C4}" type="slidenum">
              <a:rPr lang="pt-BR" sz="1200"/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pt-BR" sz="1200"/>
          </a:p>
        </p:txBody>
      </p:sp>
      <p:sp>
        <p:nvSpPr>
          <p:cNvPr id="4505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09913" y="522288"/>
            <a:ext cx="3432175" cy="25749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5060" name="Text Box 2"/>
          <p:cNvSpPr txBox="1">
            <a:spLocks noChangeArrowheads="1"/>
          </p:cNvSpPr>
          <p:nvPr/>
        </p:nvSpPr>
        <p:spPr bwMode="auto">
          <a:xfrm>
            <a:off x="964956" y="3263456"/>
            <a:ext cx="7723681" cy="309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803" tIns="41401" rIns="82803" bIns="41401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/>
          </a:p>
        </p:txBody>
      </p:sp>
      <p:sp>
        <p:nvSpPr>
          <p:cNvPr id="2" name="Espaço Reservado para Anotações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Veronica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474293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77065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691077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05089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19102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DA601C9-DF67-4F18-89FA-16D38BDFC854}" type="slidenum">
              <a:rPr lang="pt-BR" sz="1200"/>
              <a:pPr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pt-BR" sz="1200"/>
          </a:p>
        </p:txBody>
      </p:sp>
      <p:sp>
        <p:nvSpPr>
          <p:cNvPr id="4710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09913" y="522288"/>
            <a:ext cx="3432175" cy="25749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108" name="Text Box 2"/>
          <p:cNvSpPr txBox="1">
            <a:spLocks noChangeArrowheads="1"/>
          </p:cNvSpPr>
          <p:nvPr/>
        </p:nvSpPr>
        <p:spPr bwMode="auto">
          <a:xfrm>
            <a:off x="964956" y="3263456"/>
            <a:ext cx="7723681" cy="309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803" tIns="41401" rIns="82803" bIns="41401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/>
          </a:p>
        </p:txBody>
      </p:sp>
      <p:sp>
        <p:nvSpPr>
          <p:cNvPr id="47109" name="Espaço Reservado para Anotações 1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pt-BR" dirty="0" smtClean="0"/>
              <a:t>Vivian</a:t>
            </a:r>
          </a:p>
          <a:p>
            <a:endParaRPr lang="pt-BR" dirty="0" smtClean="0"/>
          </a:p>
          <a:p>
            <a:r>
              <a:rPr lang="pt-BR" dirty="0" smtClean="0"/>
              <a:t>Até abril de 2007, para que a perícia médica do INSS caracterizasse um evento de incapacidade laborativa como um acidente ou uma doença do trabalho era obrigatória a existência de uma Comunicação de Acidente do Trabalho – CAT protocolada junto ao INSS. Agora, a rotina de concessão de benefícios foi alterada, permitindo a caracterização do evento como de natureza acidentária ainda que não houvesse uma CAT vinculada ao benefício requerido.</a:t>
            </a:r>
          </a:p>
          <a:p>
            <a:r>
              <a:rPr lang="pt-BR" dirty="0" smtClean="0"/>
              <a:t>Em 2007, foram contabilizados mediante CAT 518.415 acidentes e doenças do trabalho, além dos casos de notificação destes eventos a Previdência Social reconheceu mais 141.108 casos que não tinham uma CAT vinculada.</a:t>
            </a:r>
          </a:p>
          <a:p>
            <a:r>
              <a:rPr lang="pt-BR" dirty="0" smtClean="0"/>
              <a:t>Em 2011 foram registrados 711.164 acidentes e doenças do trabalho, entre os trabalhadores assegurados da Previdência Social. Entre esses registros contabilizou-se 15.083 doenças relacionadas ao trabalho, e parte destes acidentes e doenças tiveram como consequência o afastamento das atividades de 611.576 trabalhadores devido à incapacidade temporária (309.631 até 15 dias e 301.945 com tempo de afastamento superior a 15 dias), 14.811 trabalhadores por incapacidade permanente, e o óbito de 2.884 cidadãos. </a:t>
            </a:r>
          </a:p>
          <a:p>
            <a:r>
              <a:rPr lang="pt-BR" dirty="0" smtClean="0"/>
              <a:t>Em 2011, ocorreu cerca de 1 morte a cada 3 horas, decorrente dos fatores ambientais do trabalho e ainda cerca de 81 acidentes e doenças do trabalho reconhecidos a cada 1 hora na jornada diária. Em 2011 observamos uma média de 49 trabalhadores/dia que não mais retornaram ao trabalho devido a invalidez ou morte. </a:t>
            </a:r>
          </a:p>
          <a:p>
            <a:r>
              <a:rPr lang="pt-BR" dirty="0" smtClean="0"/>
              <a:t>Se considerarmos exclusivamente o pagamento, pelo INSS, dos benefícios devido a acidentes e doenças do trabalho somado ao pagamento das aposentadorias especiais decorrentes das condições ambientais do trabalho em 2011, encontraremos um valor da ordem de R$ 15,9 bilhões/ano. Se adicionarmos despesas como o custo operacional do INSS mais as despesas na área da saúde e afins o custo global atinge valor da ordem de R$ 63,60 bilhões.</a:t>
            </a:r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9641811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77065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691077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05089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19102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BD9D6E7-7F92-4FC5-81C8-8D0AC7C2BC21}" type="slidenum">
              <a:rPr lang="pt-BR" sz="1200"/>
              <a:pPr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pt-BR" sz="1200"/>
          </a:p>
        </p:txBody>
      </p:sp>
      <p:sp>
        <p:nvSpPr>
          <p:cNvPr id="4915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09913" y="522288"/>
            <a:ext cx="3432175" cy="25749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9156" name="Text Box 2"/>
          <p:cNvSpPr txBox="1">
            <a:spLocks noChangeArrowheads="1"/>
          </p:cNvSpPr>
          <p:nvPr/>
        </p:nvSpPr>
        <p:spPr bwMode="auto">
          <a:xfrm>
            <a:off x="964956" y="3263456"/>
            <a:ext cx="7723681" cy="309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803" tIns="41401" rIns="82803" bIns="41401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/>
          </a:p>
        </p:txBody>
      </p:sp>
      <p:sp>
        <p:nvSpPr>
          <p:cNvPr id="49157" name="Espaço Reservado para Anotações 1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pt-BR" dirty="0" smtClean="0"/>
              <a:t>Vivian</a:t>
            </a:r>
          </a:p>
          <a:p>
            <a:endParaRPr lang="pt-BR" dirty="0" smtClean="0"/>
          </a:p>
          <a:p>
            <a:r>
              <a:rPr lang="pt-BR" dirty="0" smtClean="0"/>
              <a:t>Até abril de 2007, para que a perícia médica do INSS caracterizasse um evento de incapacidade laborativa como um acidente ou uma doença do trabalho era obrigatória a existência de uma Comunicação de Acidente do Trabalho – CAT protocolada junto ao INSS. Agora, a rotina de concessão de benefícios foi alterada, permitindo a caracterização do evento como de natureza acidentária ainda que não houvesse uma CAT vinculada ao benefício requerido.</a:t>
            </a:r>
          </a:p>
          <a:p>
            <a:r>
              <a:rPr lang="pt-BR" dirty="0" smtClean="0"/>
              <a:t>Em 2007, foram contabilizados mediante CAT 518.415 acidentes e doenças do trabalho, além dos casos de notificação destes eventos a Previdência Social reconheceu mais 141.108 casos que não tinham uma CAT vinculada.</a:t>
            </a:r>
          </a:p>
          <a:p>
            <a:r>
              <a:rPr lang="pt-BR" dirty="0" smtClean="0"/>
              <a:t>Em 2011 foram registrados 711.164 acidentes e doenças do trabalho, entre os trabalhadores assegurados da Previdência Social. Entre esses registros contabilizou-se 15.083 doenças relacionadas ao trabalho, e parte destes acidentes e doenças tiveram como consequência o afastamento das atividades de 611.576 trabalhadores devido à incapacidade temporária (309.631 até 15 dias e 301.945 com tempo de afastamento superior a 15 dias), 14.811 trabalhadores por incapacidade permanente, e o óbito de 2.884 cidadãos. </a:t>
            </a:r>
          </a:p>
          <a:p>
            <a:r>
              <a:rPr lang="pt-BR" dirty="0" smtClean="0"/>
              <a:t>Em 2011, ocorreu cerca de 1 morte a cada 3 horas, decorrente dos fatores ambientais do trabalho e ainda cerca de 81 acidentes e doenças do trabalho reconhecidos a cada 1 hora na jornada diária. Em 2011 observamos uma média de 49 trabalhadores/dia que não mais retornaram ao trabalho devido a invalidez ou morte. </a:t>
            </a:r>
          </a:p>
          <a:p>
            <a:r>
              <a:rPr lang="pt-BR" dirty="0" smtClean="0"/>
              <a:t>Se considerarmos exclusivamente o pagamento, pelo INSS, dos benefícios devido a acidentes e doenças do trabalho somado ao pagamento das aposentadorias especiais decorrentes das condições ambientais do trabalho em 2011, encontraremos um valor da ordem de R$ 15,9 bilhões/ano. Se adicionarmos despesas como o custo operacional do INSS mais as despesas na área da saúde e afins o custo global atinge valor da ordem de R$ 63,60 bilhões.</a:t>
            </a:r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3385498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77065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691077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05089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19102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B04F039-621F-49F1-A030-83D081A93AF8}" type="slidenum">
              <a:rPr lang="pt-BR" sz="1200"/>
              <a:pPr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pt-BR" sz="1200"/>
          </a:p>
        </p:txBody>
      </p:sp>
      <p:sp>
        <p:nvSpPr>
          <p:cNvPr id="512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09913" y="522288"/>
            <a:ext cx="3432175" cy="25749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04" name="Text Box 2"/>
          <p:cNvSpPr txBox="1">
            <a:spLocks noChangeArrowheads="1"/>
          </p:cNvSpPr>
          <p:nvPr/>
        </p:nvSpPr>
        <p:spPr bwMode="auto">
          <a:xfrm>
            <a:off x="964956" y="3263456"/>
            <a:ext cx="7723681" cy="309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803" tIns="41401" rIns="82803" bIns="41401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/>
          </a:p>
        </p:txBody>
      </p:sp>
      <p:sp>
        <p:nvSpPr>
          <p:cNvPr id="51205" name="Espaço Reservado para Anotações 1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pt-BR" dirty="0" smtClean="0"/>
              <a:t>Vivian</a:t>
            </a:r>
          </a:p>
          <a:p>
            <a:endParaRPr lang="pt-BR" dirty="0" smtClean="0"/>
          </a:p>
          <a:p>
            <a:r>
              <a:rPr lang="pt-BR" dirty="0" smtClean="0"/>
              <a:t>Até abril de 2007, para que a perícia médica do INSS caracterizasse um evento de incapacidade laborativa como um acidente ou uma doença do trabalho era obrigatória a existência de uma Comunicação de Acidente do Trabalho – CAT protocolada junto ao INSS. Agora, a rotina de concessão de benefícios foi alterada, permitindo a caracterização do evento como de natureza acidentária ainda que não houvesse uma CAT vinculada ao benefício requerido.</a:t>
            </a:r>
          </a:p>
          <a:p>
            <a:r>
              <a:rPr lang="pt-BR" dirty="0" smtClean="0"/>
              <a:t>Em 2007, foram contabilizados mediante CAT 518.415 acidentes e doenças do trabalho, além dos casos de notificação destes eventos a Previdência Social reconheceu mais 141.108 casos que não tinham uma CAT vinculada.</a:t>
            </a:r>
          </a:p>
          <a:p>
            <a:r>
              <a:rPr lang="pt-BR" dirty="0" smtClean="0"/>
              <a:t>Em 2011 foram registrados 711.164 acidentes e doenças do trabalho, entre os trabalhadores assegurados da Previdência Social. Entre esses registros contabilizou-se 15.083 doenças relacionadas ao trabalho, e parte destes acidentes e doenças tiveram como consequência o afastamento das atividades de 611.576 trabalhadores devido à incapacidade temporária (309.631 até 15 dias e 301.945 com tempo de afastamento superior a 15 dias), 14.811 trabalhadores por incapacidade permanente, e o óbito de 2.884 cidadãos. </a:t>
            </a:r>
          </a:p>
          <a:p>
            <a:r>
              <a:rPr lang="pt-BR" dirty="0" smtClean="0"/>
              <a:t>Em 2011, ocorreu cerca de 1 morte a cada 3 horas, decorrente dos fatores ambientais do trabalho e ainda cerca de 81 acidentes e doenças do trabalho reconhecidos a cada 1 hora na jornada diária. Em 2011 observamos uma média de 49 trabalhadores/dia que não mais retornaram ao trabalho devido a invalidez ou morte. </a:t>
            </a:r>
          </a:p>
          <a:p>
            <a:r>
              <a:rPr lang="pt-BR" dirty="0" smtClean="0"/>
              <a:t>Se considerarmos exclusivamente o pagamento, pelo INSS, dos benefícios devido a acidentes e doenças do trabalho somado ao pagamento das aposentadorias especiais decorrentes das condições ambientais do trabalho em 2011, encontraremos um valor da ordem de R$ 15,9 bilhões/ano. Se adicionarmos despesas como o custo operacional do INSS mais as despesas na área da saúde e afins o custo global atinge valor da ordem de R$ 63,60 bilhões.</a:t>
            </a:r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2384013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77065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691077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05089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19102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951CAEA-8A74-4E3F-BCFC-7D32035C0E0C}" type="slidenum">
              <a:rPr lang="pt-BR" sz="1200"/>
              <a:pPr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pt-BR" sz="1200"/>
          </a:p>
        </p:txBody>
      </p:sp>
      <p:sp>
        <p:nvSpPr>
          <p:cNvPr id="5325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09913" y="522288"/>
            <a:ext cx="3432175" cy="25749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3252" name="Text Box 2"/>
          <p:cNvSpPr txBox="1">
            <a:spLocks noChangeArrowheads="1"/>
          </p:cNvSpPr>
          <p:nvPr/>
        </p:nvSpPr>
        <p:spPr bwMode="auto">
          <a:xfrm>
            <a:off x="964956" y="3263456"/>
            <a:ext cx="7723681" cy="309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803" tIns="41401" rIns="82803" bIns="41401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/>
          </a:p>
        </p:txBody>
      </p:sp>
      <p:sp>
        <p:nvSpPr>
          <p:cNvPr id="2" name="Espaço Reservado para Anotações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Suzan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53400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77065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691077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05089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19102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951CAEA-8A74-4E3F-BCFC-7D32035C0E0C}" type="slidenum">
              <a:rPr lang="pt-BR" sz="1200"/>
              <a:pPr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pt-BR" sz="1200"/>
          </a:p>
        </p:txBody>
      </p:sp>
      <p:sp>
        <p:nvSpPr>
          <p:cNvPr id="5325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09913" y="522288"/>
            <a:ext cx="3432175" cy="25749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3252" name="Text Box 2"/>
          <p:cNvSpPr txBox="1">
            <a:spLocks noChangeArrowheads="1"/>
          </p:cNvSpPr>
          <p:nvPr/>
        </p:nvSpPr>
        <p:spPr bwMode="auto">
          <a:xfrm>
            <a:off x="964956" y="3263456"/>
            <a:ext cx="7723681" cy="309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803" tIns="41401" rIns="82803" bIns="41401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/>
          </a:p>
        </p:txBody>
      </p:sp>
      <p:sp>
        <p:nvSpPr>
          <p:cNvPr id="2" name="Espaço Reservado para Anotações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Suzan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287671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77065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691077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05089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19102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951CAEA-8A74-4E3F-BCFC-7D32035C0E0C}" type="slidenum">
              <a:rPr lang="pt-BR" sz="1200"/>
              <a:pPr>
                <a:spcBef>
                  <a:spcPct val="0"/>
                </a:spcBef>
                <a:buClrTx/>
                <a:buFontTx/>
                <a:buNone/>
              </a:pPr>
              <a:t>37</a:t>
            </a:fld>
            <a:endParaRPr lang="pt-BR" sz="1200"/>
          </a:p>
        </p:txBody>
      </p:sp>
      <p:sp>
        <p:nvSpPr>
          <p:cNvPr id="5325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09913" y="522288"/>
            <a:ext cx="3432175" cy="25749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3252" name="Text Box 2"/>
          <p:cNvSpPr txBox="1">
            <a:spLocks noChangeArrowheads="1"/>
          </p:cNvSpPr>
          <p:nvPr/>
        </p:nvSpPr>
        <p:spPr bwMode="auto">
          <a:xfrm>
            <a:off x="964956" y="3263456"/>
            <a:ext cx="7723681" cy="309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803" tIns="41401" rIns="82803" bIns="41401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/>
          </a:p>
        </p:txBody>
      </p:sp>
      <p:sp>
        <p:nvSpPr>
          <p:cNvPr id="2" name="Espaço Reservado para Anotações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Suzan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33625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77065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691077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05089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19102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19657CC-6658-4549-8DB3-03FB62228316}" type="slidenum">
              <a:rPr lang="pt-BR" sz="1200"/>
              <a:pPr>
                <a:spcBef>
                  <a:spcPct val="0"/>
                </a:spcBef>
                <a:buClrTx/>
                <a:buFontTx/>
                <a:buNone/>
              </a:pPr>
              <a:t>38</a:t>
            </a:fld>
            <a:endParaRPr lang="pt-BR" sz="1200"/>
          </a:p>
        </p:txBody>
      </p:sp>
      <p:sp>
        <p:nvSpPr>
          <p:cNvPr id="5529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09913" y="522288"/>
            <a:ext cx="3432175" cy="25749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5300" name="Text Box 2"/>
          <p:cNvSpPr txBox="1">
            <a:spLocks noChangeArrowheads="1"/>
          </p:cNvSpPr>
          <p:nvPr/>
        </p:nvSpPr>
        <p:spPr bwMode="auto">
          <a:xfrm>
            <a:off x="964956" y="3263456"/>
            <a:ext cx="7723681" cy="309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803" tIns="41401" rIns="82803" bIns="41401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/>
          </a:p>
        </p:txBody>
      </p:sp>
      <p:sp>
        <p:nvSpPr>
          <p:cNvPr id="2" name="Espaço Reservado para Anotações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Goret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95513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FIM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2A4F4855-8B56-4D63-8D49-1C848B8F3CA8}" type="slidenum">
              <a:rPr lang="pt-BR" smtClean="0"/>
              <a:pPr>
                <a:defRPr/>
              </a:pPr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5729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77065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691077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05089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19102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9933F06-8CC7-4C02-9F88-36B76160C2DC}" type="slidenum">
              <a:rPr lang="pt-BR" sz="120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pt-BR" sz="1200"/>
          </a:p>
        </p:txBody>
      </p:sp>
      <p:sp>
        <p:nvSpPr>
          <p:cNvPr id="1638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09913" y="522288"/>
            <a:ext cx="3432175" cy="25749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8" name="Text Box 2"/>
          <p:cNvSpPr txBox="1">
            <a:spLocks noChangeArrowheads="1"/>
          </p:cNvSpPr>
          <p:nvPr/>
        </p:nvSpPr>
        <p:spPr bwMode="auto">
          <a:xfrm>
            <a:off x="964956" y="3263456"/>
            <a:ext cx="7723681" cy="309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803" tIns="41401" rIns="82803" bIns="41401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/>
          </a:p>
        </p:txBody>
      </p:sp>
      <p:sp>
        <p:nvSpPr>
          <p:cNvPr id="2" name="Espaço Reservado para Anotações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44568"/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Ramayanne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Barreto</a:t>
            </a:r>
          </a:p>
        </p:txBody>
      </p:sp>
    </p:spTree>
    <p:extLst>
      <p:ext uri="{BB962C8B-B14F-4D97-AF65-F5344CB8AC3E}">
        <p14:creationId xmlns:p14="http://schemas.microsoft.com/office/powerpoint/2010/main" val="2362717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77065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691077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05089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19102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9933F06-8CC7-4C02-9F88-36B76160C2DC}" type="slidenum">
              <a:rPr lang="pt-BR" sz="120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pt-BR" sz="1200"/>
          </a:p>
        </p:txBody>
      </p:sp>
      <p:sp>
        <p:nvSpPr>
          <p:cNvPr id="1638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09913" y="522288"/>
            <a:ext cx="3432175" cy="25749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8" name="Text Box 2"/>
          <p:cNvSpPr txBox="1">
            <a:spLocks noChangeArrowheads="1"/>
          </p:cNvSpPr>
          <p:nvPr/>
        </p:nvSpPr>
        <p:spPr bwMode="auto">
          <a:xfrm>
            <a:off x="964956" y="3263456"/>
            <a:ext cx="7723681" cy="309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803" tIns="41401" rIns="82803" bIns="41401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/>
          </a:p>
        </p:txBody>
      </p:sp>
      <p:sp>
        <p:nvSpPr>
          <p:cNvPr id="2" name="Espaço Reservado para Anotações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44568"/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Ramayanne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Barreto</a:t>
            </a:r>
          </a:p>
        </p:txBody>
      </p:sp>
    </p:spTree>
    <p:extLst>
      <p:ext uri="{BB962C8B-B14F-4D97-AF65-F5344CB8AC3E}">
        <p14:creationId xmlns:p14="http://schemas.microsoft.com/office/powerpoint/2010/main" val="383041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77065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691077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05089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19102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9933F06-8CC7-4C02-9F88-36B76160C2DC}" type="slidenum">
              <a:rPr lang="pt-BR" sz="120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pt-BR" sz="1200"/>
          </a:p>
        </p:txBody>
      </p:sp>
      <p:sp>
        <p:nvSpPr>
          <p:cNvPr id="1638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09913" y="522288"/>
            <a:ext cx="3432175" cy="25749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8" name="Text Box 2"/>
          <p:cNvSpPr txBox="1">
            <a:spLocks noChangeArrowheads="1"/>
          </p:cNvSpPr>
          <p:nvPr/>
        </p:nvSpPr>
        <p:spPr bwMode="auto">
          <a:xfrm>
            <a:off x="964956" y="3263456"/>
            <a:ext cx="7723681" cy="309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803" tIns="41401" rIns="82803" bIns="41401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/>
          </a:p>
        </p:txBody>
      </p:sp>
      <p:sp>
        <p:nvSpPr>
          <p:cNvPr id="2" name="Espaço Reservado para Anotações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44568"/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Ramayanne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Barreto</a:t>
            </a:r>
          </a:p>
        </p:txBody>
      </p:sp>
    </p:spTree>
    <p:extLst>
      <p:ext uri="{BB962C8B-B14F-4D97-AF65-F5344CB8AC3E}">
        <p14:creationId xmlns:p14="http://schemas.microsoft.com/office/powerpoint/2010/main" val="2250057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77065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691077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05089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19102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9933F06-8CC7-4C02-9F88-36B76160C2DC}" type="slidenum">
              <a:rPr lang="pt-BR" sz="120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pt-BR" sz="1200"/>
          </a:p>
        </p:txBody>
      </p:sp>
      <p:sp>
        <p:nvSpPr>
          <p:cNvPr id="1638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09913" y="522288"/>
            <a:ext cx="3432175" cy="25749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8" name="Text Box 2"/>
          <p:cNvSpPr txBox="1">
            <a:spLocks noChangeArrowheads="1"/>
          </p:cNvSpPr>
          <p:nvPr/>
        </p:nvSpPr>
        <p:spPr bwMode="auto">
          <a:xfrm>
            <a:off x="964956" y="3263456"/>
            <a:ext cx="7723681" cy="309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803" tIns="41401" rIns="82803" bIns="41401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/>
          </a:p>
        </p:txBody>
      </p:sp>
      <p:sp>
        <p:nvSpPr>
          <p:cNvPr id="2" name="Espaço Reservado para Anotações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44568"/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Ramayanne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Barreto</a:t>
            </a:r>
          </a:p>
        </p:txBody>
      </p:sp>
    </p:spTree>
    <p:extLst>
      <p:ext uri="{BB962C8B-B14F-4D97-AF65-F5344CB8AC3E}">
        <p14:creationId xmlns:p14="http://schemas.microsoft.com/office/powerpoint/2010/main" val="187201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77065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691077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05089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19102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F1AE925-3A6A-4139-A309-7B525C62ED8F}" type="slidenum">
              <a:rPr lang="pt-BR" sz="120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pt-BR" sz="1200"/>
          </a:p>
        </p:txBody>
      </p:sp>
      <p:sp>
        <p:nvSpPr>
          <p:cNvPr id="184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09913" y="522288"/>
            <a:ext cx="3432175" cy="25749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6" name="Text Box 2"/>
          <p:cNvSpPr txBox="1">
            <a:spLocks noChangeArrowheads="1"/>
          </p:cNvSpPr>
          <p:nvPr/>
        </p:nvSpPr>
        <p:spPr bwMode="auto">
          <a:xfrm>
            <a:off x="964956" y="3263456"/>
            <a:ext cx="7723681" cy="309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803" tIns="41401" rIns="82803" bIns="41401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/>
          </a:p>
        </p:txBody>
      </p:sp>
      <p:sp>
        <p:nvSpPr>
          <p:cNvPr id="2" name="Espaço Reservado para Anotações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Ivan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71902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277065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691077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105089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519102" indent="-207007" defTabSz="4068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05386" algn="l"/>
                <a:tab pos="812212" algn="l"/>
                <a:tab pos="1219036" algn="l"/>
                <a:tab pos="1625859" algn="l"/>
                <a:tab pos="2032683" algn="l"/>
                <a:tab pos="2439508" algn="l"/>
                <a:tab pos="2846332" algn="l"/>
                <a:tab pos="3253157" algn="l"/>
                <a:tab pos="3659980" algn="l"/>
                <a:tab pos="4066806" algn="l"/>
                <a:tab pos="4473629" algn="l"/>
                <a:tab pos="4880453" algn="l"/>
                <a:tab pos="5287277" algn="l"/>
                <a:tab pos="5694101" algn="l"/>
                <a:tab pos="6100926" algn="l"/>
                <a:tab pos="6507751" algn="l"/>
                <a:tab pos="6914574" algn="l"/>
                <a:tab pos="7321398" algn="l"/>
                <a:tab pos="7728222" algn="l"/>
                <a:tab pos="8135047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F1AE925-3A6A-4139-A309-7B525C62ED8F}" type="slidenum">
              <a:rPr lang="pt-BR" sz="120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pt-BR" sz="1200"/>
          </a:p>
        </p:txBody>
      </p:sp>
      <p:sp>
        <p:nvSpPr>
          <p:cNvPr id="184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09913" y="522288"/>
            <a:ext cx="3432175" cy="25749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6" name="Text Box 2"/>
          <p:cNvSpPr txBox="1">
            <a:spLocks noChangeArrowheads="1"/>
          </p:cNvSpPr>
          <p:nvPr/>
        </p:nvSpPr>
        <p:spPr bwMode="auto">
          <a:xfrm>
            <a:off x="964956" y="3263456"/>
            <a:ext cx="7723681" cy="309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803" tIns="41401" rIns="82803" bIns="41401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/>
          </a:p>
        </p:txBody>
      </p:sp>
      <p:sp>
        <p:nvSpPr>
          <p:cNvPr id="2" name="Espaço Reservado para Anotações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Ivan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5638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3175" y="7056438"/>
            <a:ext cx="10077450" cy="5032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/>
          <p:cNvSpPr/>
          <p:nvPr/>
        </p:nvSpPr>
        <p:spPr>
          <a:xfrm>
            <a:off x="0" y="6981825"/>
            <a:ext cx="10077450" cy="71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8"/>
          <p:cNvCxnSpPr/>
          <p:nvPr/>
        </p:nvCxnSpPr>
        <p:spPr>
          <a:xfrm>
            <a:off x="998538" y="4787900"/>
            <a:ext cx="816451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7256" y="836604"/>
            <a:ext cx="8316516" cy="3931031"/>
          </a:xfrm>
        </p:spPr>
        <p:txBody>
          <a:bodyPr/>
          <a:lstStyle>
            <a:lvl1pPr algn="l">
              <a:lnSpc>
                <a:spcPct val="85000"/>
              </a:lnSpc>
              <a:defRPr sz="8818" spc="-55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9547" y="4911497"/>
            <a:ext cx="8316516" cy="1259946"/>
          </a:xfrm>
        </p:spPr>
        <p:txBody>
          <a:bodyPr lIns="91440" rIns="91440"/>
          <a:lstStyle>
            <a:lvl1pPr marL="0" indent="0" algn="l">
              <a:buNone/>
              <a:defRPr sz="2646" cap="all" spc="220" baseline="0">
                <a:solidFill>
                  <a:schemeClr val="tx2"/>
                </a:solidFill>
                <a:latin typeface="+mj-lt"/>
              </a:defRPr>
            </a:lvl1pPr>
            <a:lvl2pPr marL="503972" indent="0" algn="ctr">
              <a:buNone/>
              <a:defRPr sz="2646"/>
            </a:lvl2pPr>
            <a:lvl3pPr marL="1007943" indent="0" algn="ctr">
              <a:buNone/>
              <a:defRPr sz="2646"/>
            </a:lvl3pPr>
            <a:lvl4pPr marL="1511915" indent="0" algn="ctr">
              <a:buNone/>
              <a:defRPr sz="2205"/>
            </a:lvl4pPr>
            <a:lvl5pPr marL="2015886" indent="0" algn="ctr">
              <a:buNone/>
              <a:defRPr sz="2205"/>
            </a:lvl5pPr>
            <a:lvl6pPr marL="2519858" indent="0" algn="ctr">
              <a:buNone/>
              <a:defRPr sz="2205"/>
            </a:lvl6pPr>
            <a:lvl7pPr marL="3023829" indent="0" algn="ctr">
              <a:buNone/>
              <a:defRPr sz="2205"/>
            </a:lvl7pPr>
            <a:lvl8pPr marL="3527801" indent="0" algn="ctr">
              <a:buNone/>
              <a:defRPr sz="2205"/>
            </a:lvl8pPr>
            <a:lvl9pPr marL="4031772" indent="0" algn="ctr">
              <a:buNone/>
              <a:defRPr sz="2205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AB111-C0ED-4145-B4C8-C80531C16FA4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1868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AF76E6-C4C0-4C94-87FA-D232AABEAD51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7485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3175" y="7056438"/>
            <a:ext cx="10077450" cy="5032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/>
          <p:cNvSpPr/>
          <p:nvPr/>
        </p:nvSpPr>
        <p:spPr>
          <a:xfrm>
            <a:off x="0" y="6981825"/>
            <a:ext cx="10077450" cy="71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3948" y="454487"/>
            <a:ext cx="2173635" cy="6349221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3044" y="454487"/>
            <a:ext cx="6394896" cy="6349221"/>
          </a:xfrm>
        </p:spPr>
        <p:txBody>
          <a:bodyPr vert="eaVert" lIns="45720" tIns="0" rIns="45720" bIns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F32D53-6219-49A1-975C-A3BF6C25A0E2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51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3238" y="301625"/>
            <a:ext cx="9067800" cy="1258888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0"/>
          </p:nvPr>
        </p:nvSpPr>
        <p:spPr>
          <a:xfrm>
            <a:off x="503238" y="6886575"/>
            <a:ext cx="2344737" cy="5175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idx="11"/>
          </p:nvPr>
        </p:nvSpPr>
        <p:spPr>
          <a:xfrm>
            <a:off x="3448050" y="6886575"/>
            <a:ext cx="3192463" cy="5175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5150" y="7164213"/>
            <a:ext cx="1085850" cy="4032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20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9098500E-6E62-4992-8F9F-9209EAB915D2}" type="slidenum">
              <a:rPr lang="pt-BR" smtClean="0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0659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41DD1A-9D2E-4349-82DB-9B4F0205A03D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7934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3175" y="7056438"/>
            <a:ext cx="10077450" cy="5032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/>
          <p:cNvSpPr/>
          <p:nvPr/>
        </p:nvSpPr>
        <p:spPr>
          <a:xfrm>
            <a:off x="0" y="6981825"/>
            <a:ext cx="10077450" cy="71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8"/>
          <p:cNvCxnSpPr/>
          <p:nvPr/>
        </p:nvCxnSpPr>
        <p:spPr>
          <a:xfrm>
            <a:off x="998538" y="4787900"/>
            <a:ext cx="816451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256" y="836604"/>
            <a:ext cx="8316516" cy="3931031"/>
          </a:xfrm>
        </p:spPr>
        <p:txBody>
          <a:bodyPr anchorCtr="0"/>
          <a:lstStyle>
            <a:lvl1pPr>
              <a:lnSpc>
                <a:spcPct val="85000"/>
              </a:lnSpc>
              <a:defRPr sz="8818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256" y="4908749"/>
            <a:ext cx="8316516" cy="1259946"/>
          </a:xfrm>
        </p:spPr>
        <p:txBody>
          <a:bodyPr lIns="91440" rIns="91440"/>
          <a:lstStyle>
            <a:lvl1pPr marL="0" indent="0">
              <a:buNone/>
              <a:defRPr sz="2646" cap="all" spc="220" baseline="0">
                <a:solidFill>
                  <a:schemeClr val="tx2"/>
                </a:solidFill>
                <a:latin typeface="+mj-lt"/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DCEB5E-DE7C-44BA-8434-CA81D4665058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9874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07256" y="315928"/>
            <a:ext cx="8316516" cy="1599191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7256" y="2034580"/>
            <a:ext cx="4082653" cy="4435009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1119" y="2034581"/>
            <a:ext cx="4082653" cy="4435009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5F9924-5202-4836-9896-B982476E75B2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86375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07256" y="315928"/>
            <a:ext cx="8316516" cy="1599191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256" y="2034930"/>
            <a:ext cx="4082653" cy="811615"/>
          </a:xfrm>
        </p:spPr>
        <p:txBody>
          <a:bodyPr lIns="91440" rIns="91440" anchor="ctr"/>
          <a:lstStyle>
            <a:lvl1pPr marL="0" indent="0">
              <a:buNone/>
              <a:defRPr sz="2205" b="0" cap="all" baseline="0">
                <a:solidFill>
                  <a:schemeClr val="tx2"/>
                </a:solidFill>
              </a:defRPr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7256" y="2846545"/>
            <a:ext cx="4082653" cy="372384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1119" y="2034930"/>
            <a:ext cx="4082653" cy="811615"/>
          </a:xfrm>
        </p:spPr>
        <p:txBody>
          <a:bodyPr lIns="91440" rIns="91440" anchor="ctr"/>
          <a:lstStyle>
            <a:lvl1pPr marL="0" indent="0">
              <a:buNone/>
              <a:defRPr sz="2205" b="0" cap="all" baseline="0">
                <a:solidFill>
                  <a:schemeClr val="tx2"/>
                </a:solidFill>
              </a:defRPr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1119" y="2846545"/>
            <a:ext cx="4082653" cy="372384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3DA8B8-D0D0-4167-B3F5-C0EA2D2DF8FE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77026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C99CBB-AABB-440A-B75D-B59DE5D8CE5B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29587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/>
        </p:nvSpPr>
        <p:spPr>
          <a:xfrm>
            <a:off x="3175" y="7056438"/>
            <a:ext cx="10077450" cy="5032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ctangle 5"/>
          <p:cNvSpPr/>
          <p:nvPr/>
        </p:nvSpPr>
        <p:spPr>
          <a:xfrm>
            <a:off x="0" y="6981825"/>
            <a:ext cx="10077450" cy="71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DE038F-0B63-4E8D-BC5C-26E3DC50A6EE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31713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>
          <a:xfrm>
            <a:off x="0" y="0"/>
            <a:ext cx="3349625" cy="75596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8"/>
          <p:cNvSpPr/>
          <p:nvPr/>
        </p:nvSpPr>
        <p:spPr>
          <a:xfrm>
            <a:off x="3340100" y="0"/>
            <a:ext cx="53975" cy="7559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023" y="655171"/>
            <a:ext cx="2646164" cy="2519892"/>
          </a:xfrm>
        </p:spPr>
        <p:txBody>
          <a:bodyPr/>
          <a:lstStyle>
            <a:lvl1pPr>
              <a:defRPr sz="3968" b="0"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9246" y="806365"/>
            <a:ext cx="5367933" cy="5795751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8023" y="3225462"/>
            <a:ext cx="2646164" cy="3724858"/>
          </a:xfrm>
        </p:spPr>
        <p:txBody>
          <a:bodyPr lIns="91440" rIns="91440"/>
          <a:lstStyle>
            <a:lvl1pPr marL="0" indent="0">
              <a:buNone/>
              <a:defRPr sz="1653">
                <a:solidFill>
                  <a:srgbClr val="FFFFFF"/>
                </a:solidFill>
              </a:defRPr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384175" y="7119938"/>
            <a:ext cx="2165350" cy="4032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68750" y="7119938"/>
            <a:ext cx="3843338" cy="4032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7B1735FF-C595-4E4F-A0EE-5C8260E78644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81474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>
          <a:xfrm>
            <a:off x="0" y="5459413"/>
            <a:ext cx="10077450" cy="2100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8"/>
          <p:cNvSpPr/>
          <p:nvPr/>
        </p:nvSpPr>
        <p:spPr>
          <a:xfrm>
            <a:off x="0" y="5418138"/>
            <a:ext cx="10077450" cy="69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256" y="5594160"/>
            <a:ext cx="8362194" cy="907161"/>
          </a:xfrm>
        </p:spPr>
        <p:txBody>
          <a:bodyPr tIns="0" bIns="0">
            <a:noAutofit/>
          </a:bodyPr>
          <a:lstStyle>
            <a:lvl1pPr>
              <a:defRPr sz="3968" b="0"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" y="0"/>
            <a:ext cx="10080613" cy="5417961"/>
          </a:xfrm>
          <a:solidFill>
            <a:schemeClr val="bg2">
              <a:lumMod val="90000"/>
            </a:schemeClr>
          </a:solidFill>
        </p:spPr>
        <p:txBody>
          <a:bodyPr lIns="457200" tIns="457200" rtlCol="0">
            <a:normAutofit/>
          </a:bodyPr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pPr lvl="0"/>
            <a:r>
              <a:rPr lang="pt-BR" noProof="0" smtClean="0"/>
              <a:t>Clique no ícone para adicionar uma imagem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7256" y="6511400"/>
            <a:ext cx="8366919" cy="655172"/>
          </a:xfrm>
        </p:spPr>
        <p:txBody>
          <a:bodyPr lIns="91440" tIns="0" rIns="91440" bIns="0"/>
          <a:lstStyle>
            <a:lvl1pPr marL="0" indent="0">
              <a:spcBef>
                <a:spcPts val="0"/>
              </a:spcBef>
              <a:spcAft>
                <a:spcPts val="661"/>
              </a:spcAft>
              <a:buNone/>
              <a:defRPr sz="1653">
                <a:solidFill>
                  <a:srgbClr val="FFFFFF"/>
                </a:solidFill>
              </a:defRPr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47756A-4219-42E8-A919-1F61E40DBD1E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2677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056438"/>
            <a:ext cx="10080625" cy="5032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981825"/>
            <a:ext cx="10080625" cy="730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6463" y="315913"/>
            <a:ext cx="8316912" cy="15986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906463" y="2035175"/>
            <a:ext cx="8316912" cy="443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8050" y="7119938"/>
            <a:ext cx="2043113" cy="4032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992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0" y="7119938"/>
            <a:ext cx="3987800" cy="4032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992" cap="all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5150" y="7119938"/>
            <a:ext cx="1085850" cy="4032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20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9098500E-6E62-4992-8F9F-9209EAB915D2}" type="slidenum">
              <a:rPr lang="pt-BR" smtClean="0"/>
              <a:pPr>
                <a:defRPr/>
              </a:pPr>
              <a:t>‹nº›</a:t>
            </a:fld>
            <a:endParaRPr lang="pt-BR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87425" y="1916113"/>
            <a:ext cx="824071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2" descr="http://www.governofederal.com.br/v2/images/stories/previnss.jp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6963" y="677863"/>
            <a:ext cx="1108075" cy="71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49" r:id="rId2"/>
    <p:sldLayoutId id="2147483755" r:id="rId3"/>
    <p:sldLayoutId id="2147483750" r:id="rId4"/>
    <p:sldLayoutId id="2147483751" r:id="rId5"/>
    <p:sldLayoutId id="2147483752" r:id="rId6"/>
    <p:sldLayoutId id="2147483756" r:id="rId7"/>
    <p:sldLayoutId id="2147483757" r:id="rId8"/>
    <p:sldLayoutId id="2147483758" r:id="rId9"/>
    <p:sldLayoutId id="2147483753" r:id="rId10"/>
    <p:sldLayoutId id="2147483759" r:id="rId11"/>
    <p:sldLayoutId id="2147483760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006475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5200" kern="1200" spc="-55">
          <a:solidFill>
            <a:srgbClr val="404040"/>
          </a:solidFill>
          <a:latin typeface="+mj-lt"/>
          <a:ea typeface="+mj-ea"/>
          <a:cs typeface="+mj-cs"/>
        </a:defRPr>
      </a:lvl1pPr>
      <a:lvl2pPr algn="l" defTabSz="1006475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5200">
          <a:solidFill>
            <a:srgbClr val="404040"/>
          </a:solidFill>
          <a:latin typeface="Calibri Light" panose="020F0302020204030204" pitchFamily="34" charset="0"/>
        </a:defRPr>
      </a:lvl2pPr>
      <a:lvl3pPr algn="l" defTabSz="1006475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5200">
          <a:solidFill>
            <a:srgbClr val="404040"/>
          </a:solidFill>
          <a:latin typeface="Calibri Light" panose="020F0302020204030204" pitchFamily="34" charset="0"/>
        </a:defRPr>
      </a:lvl3pPr>
      <a:lvl4pPr algn="l" defTabSz="1006475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5200">
          <a:solidFill>
            <a:srgbClr val="404040"/>
          </a:solidFill>
          <a:latin typeface="Calibri Light" panose="020F0302020204030204" pitchFamily="34" charset="0"/>
        </a:defRPr>
      </a:lvl4pPr>
      <a:lvl5pPr algn="l" defTabSz="1006475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5200">
          <a:solidFill>
            <a:srgbClr val="404040"/>
          </a:solidFill>
          <a:latin typeface="Calibri Light" panose="020F0302020204030204" pitchFamily="34" charset="0"/>
        </a:defRPr>
      </a:lvl5pPr>
      <a:lvl6pPr marL="457200" algn="l" defTabSz="1006475" rtl="0" fontAlgn="base">
        <a:lnSpc>
          <a:spcPct val="85000"/>
        </a:lnSpc>
        <a:spcBef>
          <a:spcPct val="0"/>
        </a:spcBef>
        <a:spcAft>
          <a:spcPct val="0"/>
        </a:spcAft>
        <a:defRPr sz="5200">
          <a:solidFill>
            <a:srgbClr val="404040"/>
          </a:solidFill>
          <a:latin typeface="Calibri Light" panose="020F0302020204030204" pitchFamily="34" charset="0"/>
        </a:defRPr>
      </a:lvl6pPr>
      <a:lvl7pPr marL="914400" algn="l" defTabSz="1006475" rtl="0" fontAlgn="base">
        <a:lnSpc>
          <a:spcPct val="85000"/>
        </a:lnSpc>
        <a:spcBef>
          <a:spcPct val="0"/>
        </a:spcBef>
        <a:spcAft>
          <a:spcPct val="0"/>
        </a:spcAft>
        <a:defRPr sz="5200">
          <a:solidFill>
            <a:srgbClr val="404040"/>
          </a:solidFill>
          <a:latin typeface="Calibri Light" panose="020F0302020204030204" pitchFamily="34" charset="0"/>
        </a:defRPr>
      </a:lvl7pPr>
      <a:lvl8pPr marL="1371600" algn="l" defTabSz="1006475" rtl="0" fontAlgn="base">
        <a:lnSpc>
          <a:spcPct val="85000"/>
        </a:lnSpc>
        <a:spcBef>
          <a:spcPct val="0"/>
        </a:spcBef>
        <a:spcAft>
          <a:spcPct val="0"/>
        </a:spcAft>
        <a:defRPr sz="5200">
          <a:solidFill>
            <a:srgbClr val="404040"/>
          </a:solidFill>
          <a:latin typeface="Calibri Light" panose="020F0302020204030204" pitchFamily="34" charset="0"/>
        </a:defRPr>
      </a:lvl8pPr>
      <a:lvl9pPr marL="1828800" algn="l" defTabSz="1006475" rtl="0" fontAlgn="base">
        <a:lnSpc>
          <a:spcPct val="85000"/>
        </a:lnSpc>
        <a:spcBef>
          <a:spcPct val="0"/>
        </a:spcBef>
        <a:spcAft>
          <a:spcPct val="0"/>
        </a:spcAft>
        <a:defRPr sz="5200">
          <a:solidFill>
            <a:srgbClr val="404040"/>
          </a:solidFill>
          <a:latin typeface="Calibri Light" panose="020F0302020204030204" pitchFamily="34" charset="0"/>
        </a:defRPr>
      </a:lvl9pPr>
    </p:titleStyle>
    <p:bodyStyle>
      <a:lvl1pPr marL="100013" indent="-100013" algn="l" defTabSz="1006475" rtl="0" eaLnBrk="0" fontAlgn="base" hangingPunct="0">
        <a:lnSpc>
          <a:spcPct val="90000"/>
        </a:lnSpc>
        <a:spcBef>
          <a:spcPts val="1325"/>
        </a:spcBef>
        <a:spcAft>
          <a:spcPts val="225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200" kern="1200">
          <a:solidFill>
            <a:srgbClr val="404040"/>
          </a:solidFill>
          <a:latin typeface="+mn-lt"/>
          <a:ea typeface="+mn-ea"/>
          <a:cs typeface="+mn-cs"/>
        </a:defRPr>
      </a:lvl1pPr>
      <a:lvl2pPr marL="422275" indent="-200025" algn="l" defTabSz="1006475" rtl="0" eaLnBrk="0" fontAlgn="base" hangingPunct="0">
        <a:lnSpc>
          <a:spcPct val="90000"/>
        </a:lnSpc>
        <a:spcBef>
          <a:spcPts val="225"/>
        </a:spcBef>
        <a:spcAft>
          <a:spcPts val="438"/>
        </a:spcAft>
        <a:buClr>
          <a:schemeClr val="accent1"/>
        </a:buClr>
        <a:buFont typeface="Calibri" panose="020F0502020204030204" pitchFamily="34" charset="0"/>
        <a:buChar char="◦"/>
        <a:defRPr sz="1900" kern="1200">
          <a:solidFill>
            <a:srgbClr val="404040"/>
          </a:solidFill>
          <a:latin typeface="+mn-lt"/>
          <a:ea typeface="+mn-ea"/>
          <a:cs typeface="+mn-cs"/>
        </a:defRPr>
      </a:lvl2pPr>
      <a:lvl3pPr marL="623888" indent="-200025" algn="l" defTabSz="1006475" rtl="0" eaLnBrk="0" fontAlgn="base" hangingPunct="0">
        <a:lnSpc>
          <a:spcPct val="90000"/>
        </a:lnSpc>
        <a:spcBef>
          <a:spcPts val="225"/>
        </a:spcBef>
        <a:spcAft>
          <a:spcPts val="438"/>
        </a:spcAft>
        <a:buClr>
          <a:schemeClr val="accent1"/>
        </a:buClr>
        <a:buFont typeface="Calibri" panose="020F0502020204030204" pitchFamily="34" charset="0"/>
        <a:buChar char="◦"/>
        <a:defRPr sz="1500" kern="1200">
          <a:solidFill>
            <a:srgbClr val="404040"/>
          </a:solidFill>
          <a:latin typeface="+mn-lt"/>
          <a:ea typeface="+mn-ea"/>
          <a:cs typeface="+mn-cs"/>
        </a:defRPr>
      </a:lvl3pPr>
      <a:lvl4pPr marL="825500" indent="-200025" algn="l" defTabSz="1006475" rtl="0" eaLnBrk="0" fontAlgn="base" hangingPunct="0">
        <a:lnSpc>
          <a:spcPct val="90000"/>
        </a:lnSpc>
        <a:spcBef>
          <a:spcPts val="225"/>
        </a:spcBef>
        <a:spcAft>
          <a:spcPts val="438"/>
        </a:spcAft>
        <a:buClr>
          <a:schemeClr val="accent1"/>
        </a:buClr>
        <a:buFont typeface="Calibri" panose="020F0502020204030204" pitchFamily="34" charset="0"/>
        <a:buChar char="◦"/>
        <a:defRPr sz="1500" kern="1200">
          <a:solidFill>
            <a:srgbClr val="404040"/>
          </a:solidFill>
          <a:latin typeface="+mn-lt"/>
          <a:ea typeface="+mn-ea"/>
          <a:cs typeface="+mn-cs"/>
        </a:defRPr>
      </a:lvl4pPr>
      <a:lvl5pPr marL="1027113" indent="-200025" algn="l" defTabSz="1006475" rtl="0" eaLnBrk="0" fontAlgn="base" hangingPunct="0">
        <a:lnSpc>
          <a:spcPct val="90000"/>
        </a:lnSpc>
        <a:spcBef>
          <a:spcPts val="225"/>
        </a:spcBef>
        <a:spcAft>
          <a:spcPts val="438"/>
        </a:spcAft>
        <a:buClr>
          <a:schemeClr val="accent1"/>
        </a:buClr>
        <a:buFont typeface="Calibri" panose="020F0502020204030204" pitchFamily="34" charset="0"/>
        <a:buChar char="◦"/>
        <a:defRPr sz="1500" kern="1200">
          <a:solidFill>
            <a:srgbClr val="404040"/>
          </a:solidFill>
          <a:latin typeface="+mn-lt"/>
          <a:ea typeface="+mn-ea"/>
          <a:cs typeface="+mn-cs"/>
        </a:defRPr>
      </a:lvl5pPr>
      <a:lvl6pPr marL="1212530" indent="-251986" algn="l" defTabSz="1007943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432990" indent="-251986" algn="l" defTabSz="1007943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653450" indent="-251986" algn="l" defTabSz="1007943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873910" indent="-251986" algn="l" defTabSz="1007943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www.governofederal.com.br/v2/images/stories/previns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952" y="1475581"/>
            <a:ext cx="6608535" cy="4247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DE038F-0B63-4E8D-BC5C-26E3DC50A6EE}" type="slidenum">
              <a:rPr lang="pt-BR" smtClean="0"/>
              <a:pPr>
                <a:defRPr/>
              </a:pPr>
              <a:t>1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70975" cy="1262063"/>
          </a:xfrm>
        </p:spPr>
        <p:txBody>
          <a:bodyPr tIns="38880"/>
          <a:lstStyle/>
          <a:p>
            <a:pPr defTabSz="1007943" eaLnBrk="1" fontAlgn="auto" hangingPunct="1">
              <a:spcAft>
                <a:spcPts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/>
            </a:pPr>
            <a:r>
              <a:rPr lang="pt-BR" sz="529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INSS</a:t>
            </a:r>
            <a:endParaRPr lang="pt-BR" sz="529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idx="1"/>
          </p:nvPr>
        </p:nvSpPr>
        <p:spPr>
          <a:xfrm>
            <a:off x="503238" y="2184400"/>
            <a:ext cx="9070975" cy="4475163"/>
          </a:xfrm>
        </p:spPr>
        <p:txBody>
          <a:bodyPr rtlCol="0">
            <a:normAutofit/>
          </a:bodyPr>
          <a:lstStyle/>
          <a:p>
            <a:r>
              <a:rPr lang="pt-PT" sz="2400" b="1" dirty="0" smtClean="0"/>
              <a:t>COMPETENCIAS</a:t>
            </a:r>
            <a:endParaRPr lang="pt-BR" sz="2400" dirty="0"/>
          </a:p>
          <a:p>
            <a:pPr algn="just"/>
            <a:r>
              <a:rPr lang="pt-PT" sz="2400" dirty="0" smtClean="0"/>
              <a:t>Compete </a:t>
            </a:r>
            <a:r>
              <a:rPr lang="pt-PT" sz="2400" dirty="0"/>
              <a:t>ao INSS a operacionalização do </a:t>
            </a:r>
            <a:r>
              <a:rPr lang="pt-PT" sz="2400" b="1" dirty="0"/>
              <a:t>reconhecimento dos direitos</a:t>
            </a:r>
            <a:r>
              <a:rPr lang="pt-PT" sz="2400" dirty="0"/>
              <a:t> da clientela do </a:t>
            </a:r>
            <a:r>
              <a:rPr lang="pt-PT" sz="2400" b="1" dirty="0"/>
              <a:t>Regime Geral de Previdência Social (RGPS).</a:t>
            </a:r>
            <a:endParaRPr lang="pt-BR" sz="2400" b="1" dirty="0"/>
          </a:p>
          <a:p>
            <a:r>
              <a:rPr lang="pt-PT" sz="2400" dirty="0"/>
              <a:t> </a:t>
            </a:r>
            <a:endParaRPr lang="pt-BR" sz="2400" dirty="0"/>
          </a:p>
          <a:p>
            <a:r>
              <a:rPr lang="pt-PT" sz="2400" b="1" dirty="0" smtClean="0"/>
              <a:t>PAPEL</a:t>
            </a:r>
            <a:endParaRPr lang="pt-BR" sz="2400" dirty="0"/>
          </a:p>
          <a:p>
            <a:pPr algn="just"/>
            <a:r>
              <a:rPr lang="pt-PT" sz="2400" dirty="0" smtClean="0"/>
              <a:t>Um </a:t>
            </a:r>
            <a:r>
              <a:rPr lang="pt-PT" sz="2400" dirty="0"/>
              <a:t>dos papéis mais importantes é o </a:t>
            </a:r>
            <a:r>
              <a:rPr lang="pt-PT" sz="2400" b="1" dirty="0"/>
              <a:t>de reduzir a presença da pobreza </a:t>
            </a:r>
            <a:r>
              <a:rPr lang="pt-PT" sz="2400" dirty="0"/>
              <a:t>no Brasil.</a:t>
            </a:r>
            <a:endParaRPr lang="pt-BR" sz="24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41DD1A-9D2E-4349-82DB-9B4F0205A03D}" type="slidenum">
              <a:rPr lang="pt-BR" smtClean="0"/>
              <a:pPr>
                <a:defRPr/>
              </a:pPr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07931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23453"/>
            <a:ext cx="9070975" cy="1262063"/>
          </a:xfrm>
        </p:spPr>
        <p:txBody>
          <a:bodyPr tIns="38880"/>
          <a:lstStyle/>
          <a:p>
            <a:pPr defTabSz="1007943" eaLnBrk="1" fontAlgn="auto" hangingPunct="1">
              <a:spcAft>
                <a:spcPts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/>
            </a:pPr>
            <a:r>
              <a:rPr lang="pt-BR" sz="529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INSS</a:t>
            </a:r>
            <a:endParaRPr lang="pt-BR" sz="529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idx="1"/>
          </p:nvPr>
        </p:nvSpPr>
        <p:spPr>
          <a:xfrm>
            <a:off x="503239" y="2184400"/>
            <a:ext cx="5905226" cy="4475163"/>
          </a:xfrm>
        </p:spPr>
        <p:txBody>
          <a:bodyPr rtlCol="0">
            <a:normAutofit/>
          </a:bodyPr>
          <a:lstStyle/>
          <a:p>
            <a:pPr algn="just"/>
            <a:r>
              <a:rPr lang="pt-PT" sz="2400" dirty="0"/>
              <a:t>Uma pesquisa realizada pelo IPEA em 2008 revelou que se fossem </a:t>
            </a:r>
            <a:r>
              <a:rPr lang="pt-PT" sz="2400" b="1" dirty="0"/>
              <a:t>retirados todos os benefícios</a:t>
            </a:r>
            <a:r>
              <a:rPr lang="pt-PT" sz="2400" dirty="0"/>
              <a:t> pagos atualmente pela Previdência pública (aproximadamente </a:t>
            </a:r>
            <a:r>
              <a:rPr lang="pt-PT" sz="2400" b="1" dirty="0"/>
              <a:t>16 bilhões de reais </a:t>
            </a:r>
            <a:r>
              <a:rPr lang="pt-PT" sz="2400" dirty="0"/>
              <a:t>por mês), o número de pobres no Brasil cresceria em mais de 21 milhões passando de 29,18% para </a:t>
            </a:r>
            <a:r>
              <a:rPr lang="pt-PT" sz="2400" b="1" dirty="0"/>
              <a:t>40,56%</a:t>
            </a:r>
            <a:r>
              <a:rPr lang="pt-PT" sz="2400" dirty="0"/>
              <a:t>. Já o número de pessoas em extrema pobreza (aqueles que ganham menos de um quarto de salário mínimo per capita) praticamente dobraria, aumentando em 17 milhões. O número de beneficiários do sistema previdenciário brasileiro corresponde a 28 milhões de pessoas.</a:t>
            </a:r>
            <a:endParaRPr lang="pt-BR" sz="24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41DD1A-9D2E-4349-82DB-9B4F0205A03D}" type="slidenum">
              <a:rPr lang="pt-BR" smtClean="0"/>
              <a:pPr>
                <a:defRPr/>
              </a:pPr>
              <a:t>11</a:t>
            </a:fld>
            <a:endParaRPr lang="pt-BR"/>
          </a:p>
        </p:txBody>
      </p:sp>
      <p:graphicFrame>
        <p:nvGraphicFramePr>
          <p:cNvPr id="5" name="Gráfico 4"/>
          <p:cNvGraphicFramePr/>
          <p:nvPr>
            <p:extLst>
              <p:ext uri="{D42A27DB-BD31-4B8C-83A1-F6EECF244321}">
                <p14:modId xmlns:p14="http://schemas.microsoft.com/office/powerpoint/2010/main" val="3435575180"/>
              </p:ext>
            </p:extLst>
          </p:nvPr>
        </p:nvGraphicFramePr>
        <p:xfrm>
          <a:off x="6552481" y="2184400"/>
          <a:ext cx="3384376" cy="42597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369425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907257" y="2034580"/>
            <a:ext cx="4061048" cy="4913609"/>
          </a:xfrm>
        </p:spPr>
        <p:txBody>
          <a:bodyPr rtlCol="0">
            <a:noAutofit/>
          </a:bodyPr>
          <a:lstStyle/>
          <a:p>
            <a:pPr algn="just"/>
            <a:r>
              <a:rPr lang="pt-PT" b="1" dirty="0"/>
              <a:t>COBRANÇA DAS </a:t>
            </a:r>
            <a:r>
              <a:rPr lang="pt-PT" b="1" dirty="0" smtClean="0"/>
              <a:t>CONTRIBUIÇÕES</a:t>
            </a:r>
            <a:endParaRPr lang="pt-BR" dirty="0"/>
          </a:p>
          <a:p>
            <a:pPr algn="just"/>
            <a:r>
              <a:rPr lang="pt-PT" dirty="0" smtClean="0"/>
              <a:t>Parte </a:t>
            </a:r>
            <a:r>
              <a:rPr lang="pt-PT" dirty="0"/>
              <a:t>das contribuições são efetivadas por desconto na folha de pagamento, antes de o funcionário da empresa receber o valor total de seu salário. Mas existe um limite máximo para o desconto do INSS. </a:t>
            </a:r>
            <a:r>
              <a:rPr lang="pt-PT" dirty="0" smtClean="0"/>
              <a:t>Mesmo </a:t>
            </a:r>
            <a:r>
              <a:rPr lang="pt-PT" dirty="0"/>
              <a:t>ganhando mais, não poderá contribuir com mais dinheiro</a:t>
            </a:r>
            <a:r>
              <a:rPr lang="pt-PT" dirty="0" smtClean="0"/>
              <a:t>.</a:t>
            </a:r>
          </a:p>
          <a:p>
            <a:r>
              <a:rPr lang="pt-PT" dirty="0" smtClean="0"/>
              <a:t/>
            </a:r>
            <a:br>
              <a:rPr lang="pt-PT" dirty="0" smtClean="0"/>
            </a:br>
            <a:r>
              <a:rPr lang="pt-PT" sz="2000" b="1" dirty="0" smtClean="0"/>
              <a:t>Lei </a:t>
            </a:r>
            <a:r>
              <a:rPr lang="pt-PT" sz="2000" b="1" dirty="0"/>
              <a:t>N. 8.212/1991;</a:t>
            </a:r>
            <a:r>
              <a:rPr lang="pt-PT" sz="2000" dirty="0"/>
              <a:t> </a:t>
            </a:r>
            <a:r>
              <a:rPr lang="pt-PT" sz="2000" dirty="0" smtClean="0"/>
              <a:t/>
            </a:r>
            <a:br>
              <a:rPr lang="pt-PT" sz="2000" dirty="0" smtClean="0"/>
            </a:br>
            <a:r>
              <a:rPr lang="pt-PT" sz="2000" b="1" i="1" dirty="0" smtClean="0"/>
              <a:t>Decreto </a:t>
            </a:r>
            <a:r>
              <a:rPr lang="pt-PT" sz="2000" b="1" i="1" dirty="0"/>
              <a:t>N. 3.048/1999 e </a:t>
            </a:r>
            <a:r>
              <a:rPr lang="pt-PT" sz="2000" b="1" i="1" dirty="0" smtClean="0"/>
              <a:t/>
            </a:r>
            <a:br>
              <a:rPr lang="pt-PT" sz="2000" b="1" i="1" dirty="0" smtClean="0"/>
            </a:br>
            <a:r>
              <a:rPr lang="pt-PT" sz="2000" b="1" i="1" dirty="0" smtClean="0"/>
              <a:t>Instrução </a:t>
            </a:r>
            <a:r>
              <a:rPr lang="pt-PT" sz="2000" b="1" i="1" dirty="0"/>
              <a:t>Normativa </a:t>
            </a:r>
            <a:r>
              <a:rPr lang="pt-PT" sz="2000" b="1" i="1" dirty="0" smtClean="0"/>
              <a:t/>
            </a:r>
            <a:br>
              <a:rPr lang="pt-PT" sz="2000" b="1" i="1" dirty="0" smtClean="0"/>
            </a:br>
            <a:r>
              <a:rPr lang="pt-PT" sz="2000" b="1" i="1" dirty="0" smtClean="0"/>
              <a:t>RFB </a:t>
            </a:r>
            <a:r>
              <a:rPr lang="pt-PT" sz="2000" b="1" i="1" dirty="0"/>
              <a:t>N. 971/2009</a:t>
            </a:r>
            <a:endParaRPr lang="pt-BR" sz="2000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28785555"/>
              </p:ext>
            </p:extLst>
          </p:nvPr>
        </p:nvGraphicFramePr>
        <p:xfrm>
          <a:off x="5141913" y="2035175"/>
          <a:ext cx="4081462" cy="2180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0731"/>
                <a:gridCol w="204073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984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Faixa salarial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984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Alíquota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984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até R$ 1.247,70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984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8,00%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984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 R$ 1.247,71 até 2.079,50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984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9,00%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984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 R$ 2.079,51 até 4.159,00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984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11,00%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5112320" y="4283893"/>
            <a:ext cx="411145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tx1"/>
                </a:solidFill>
                <a:latin typeface="+mn-lt"/>
              </a:rPr>
              <a:t>Tabela </a:t>
            </a:r>
            <a:r>
              <a:rPr lang="pt-BR" sz="2000" dirty="0" smtClean="0">
                <a:solidFill>
                  <a:schemeClr val="tx1"/>
                </a:solidFill>
                <a:latin typeface="+mn-lt"/>
              </a:rPr>
              <a:t>01.01.2013</a:t>
            </a:r>
            <a:r>
              <a:rPr lang="pt-PT" sz="2000" dirty="0">
                <a:solidFill>
                  <a:schemeClr val="tx1"/>
                </a:solidFill>
                <a:latin typeface="+mn-lt"/>
              </a:rPr>
              <a:t> </a:t>
            </a:r>
            <a:endParaRPr lang="pt-BR" sz="2000" dirty="0">
              <a:solidFill>
                <a:schemeClr val="tx1"/>
              </a:solidFill>
              <a:latin typeface="+mn-lt"/>
            </a:endParaRPr>
          </a:p>
          <a:p>
            <a:pPr lvl="0" algn="ctr"/>
            <a:r>
              <a:rPr lang="pt-PT" sz="2000" dirty="0">
                <a:solidFill>
                  <a:schemeClr val="tx1"/>
                </a:solidFill>
                <a:latin typeface="+mn-lt"/>
              </a:rPr>
              <a:t>Limite máximo </a:t>
            </a:r>
            <a:r>
              <a:rPr lang="pt-PT" sz="2000" dirty="0" smtClean="0">
                <a:solidFill>
                  <a:schemeClr val="tx1"/>
                </a:solidFill>
                <a:latin typeface="+mn-lt"/>
              </a:rPr>
              <a:t>de desconto</a:t>
            </a:r>
            <a:r>
              <a:rPr lang="pt-PT" sz="2000" dirty="0">
                <a:solidFill>
                  <a:schemeClr val="tx1"/>
                </a:solidFill>
                <a:latin typeface="+mn-lt"/>
              </a:rPr>
              <a:t>: </a:t>
            </a:r>
            <a:r>
              <a:rPr lang="pt-PT" sz="2000" dirty="0" smtClean="0">
                <a:solidFill>
                  <a:schemeClr val="tx1"/>
                </a:solidFill>
                <a:latin typeface="+mn-lt"/>
              </a:rPr>
              <a:t/>
            </a:r>
            <a:br>
              <a:rPr lang="pt-PT" sz="2000" dirty="0" smtClean="0">
                <a:solidFill>
                  <a:schemeClr val="tx1"/>
                </a:solidFill>
                <a:latin typeface="+mn-lt"/>
              </a:rPr>
            </a:br>
            <a:r>
              <a:rPr lang="pt-PT" sz="2000" dirty="0" smtClean="0">
                <a:solidFill>
                  <a:schemeClr val="tx1"/>
                </a:solidFill>
                <a:latin typeface="+mn-lt"/>
              </a:rPr>
              <a:t>R</a:t>
            </a:r>
            <a:r>
              <a:rPr lang="pt-PT" sz="2000" dirty="0">
                <a:solidFill>
                  <a:schemeClr val="tx1"/>
                </a:solidFill>
                <a:latin typeface="+mn-lt"/>
              </a:rPr>
              <a:t>$ 457,49.</a:t>
            </a:r>
            <a:endParaRPr lang="pt-BR" sz="2000" dirty="0">
              <a:solidFill>
                <a:schemeClr val="tx1"/>
              </a:solidFill>
              <a:latin typeface="+mn-lt"/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70975" cy="1262063"/>
          </a:xfrm>
        </p:spPr>
        <p:txBody>
          <a:bodyPr tIns="38880"/>
          <a:lstStyle/>
          <a:p>
            <a:pPr defTabSz="1007943" eaLnBrk="1" fontAlgn="auto" hangingPunct="1">
              <a:spcAft>
                <a:spcPts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/>
            </a:pPr>
            <a:r>
              <a:rPr lang="pt-BR" sz="529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INSS</a:t>
            </a:r>
            <a:endParaRPr lang="pt-BR" sz="529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5F9924-5202-4836-9896-B982476E75B2}" type="slidenum">
              <a:rPr lang="pt-BR" smtClean="0"/>
              <a:pPr>
                <a:defRPr/>
              </a:pPr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99147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70975" cy="1262063"/>
          </a:xfrm>
        </p:spPr>
        <p:txBody>
          <a:bodyPr tIns="38880"/>
          <a:lstStyle/>
          <a:p>
            <a:pPr defTabSz="1007943" eaLnBrk="1" fontAlgn="auto" hangingPunct="1">
              <a:spcAft>
                <a:spcPts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/>
            </a:pPr>
            <a:r>
              <a:rPr lang="pt-BR" sz="529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INSS</a:t>
            </a:r>
            <a:endParaRPr lang="pt-BR" sz="529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idx="1"/>
          </p:nvPr>
        </p:nvSpPr>
        <p:spPr>
          <a:xfrm>
            <a:off x="503238" y="2184400"/>
            <a:ext cx="9070975" cy="4475163"/>
          </a:xfrm>
        </p:spPr>
        <p:txBody>
          <a:bodyPr rtlCol="0">
            <a:normAutofit fontScale="85000" lnSpcReduction="10000"/>
          </a:bodyPr>
          <a:lstStyle/>
          <a:p>
            <a:r>
              <a:rPr lang="pt-PT" sz="2400" b="1" dirty="0"/>
              <a:t>TIPOS DE </a:t>
            </a:r>
            <a:r>
              <a:rPr lang="pt-PT" sz="2400" b="1" dirty="0" smtClean="0"/>
              <a:t>CONTRIBUINTE</a:t>
            </a:r>
            <a:endParaRPr lang="pt-BR" sz="2400" dirty="0"/>
          </a:p>
          <a:p>
            <a:pPr lvl="0"/>
            <a:r>
              <a:rPr lang="pt-PT" sz="2400" b="1" dirty="0"/>
              <a:t>Empregado</a:t>
            </a:r>
            <a:r>
              <a:rPr lang="pt-PT" sz="2400" dirty="0"/>
              <a:t>: em linhas gerais, quem trabalha para empresa, subordinado a ela, mediante remuneração.</a:t>
            </a:r>
            <a:endParaRPr lang="pt-BR" sz="2400" dirty="0"/>
          </a:p>
          <a:p>
            <a:pPr lvl="0"/>
            <a:r>
              <a:rPr lang="pt-PT" sz="2400" b="1" dirty="0"/>
              <a:t>Empregado doméstico</a:t>
            </a:r>
            <a:r>
              <a:rPr lang="pt-PT" sz="2400" dirty="0"/>
              <a:t>: quem trabalha em uma residência, para pessoa física ou família, sem fins lucrativos (ex: jardineiro).</a:t>
            </a:r>
            <a:endParaRPr lang="pt-BR" sz="2400" dirty="0"/>
          </a:p>
          <a:p>
            <a:pPr lvl="0"/>
            <a:r>
              <a:rPr lang="pt-PT" sz="2400" b="1" dirty="0"/>
              <a:t>Trabalhador avulso</a:t>
            </a:r>
            <a:r>
              <a:rPr lang="pt-PT" sz="2400" dirty="0"/>
              <a:t>: pessoa que trabalha, eventualmente, para uma ou mais empresas, mediante remuneração, intermediado por Orgão Gestor de Mão de Obra ou sindicato da categoria (em geral os portuários).</a:t>
            </a:r>
            <a:endParaRPr lang="pt-BR" sz="2400" dirty="0"/>
          </a:p>
          <a:p>
            <a:pPr lvl="0"/>
            <a:r>
              <a:rPr lang="pt-PT" sz="2400" b="1" dirty="0"/>
              <a:t>Contribuinte individual</a:t>
            </a:r>
            <a:r>
              <a:rPr lang="pt-PT" sz="2400" dirty="0"/>
              <a:t>: pessoa que trabalha para uma ou mais empresas, mediante remuneração, por conta própria.</a:t>
            </a:r>
            <a:endParaRPr lang="pt-BR" sz="2400" dirty="0"/>
          </a:p>
          <a:p>
            <a:pPr lvl="0"/>
            <a:r>
              <a:rPr lang="pt-PT" sz="2400" b="1" dirty="0"/>
              <a:t>Segurado especial</a:t>
            </a:r>
            <a:r>
              <a:rPr lang="pt-PT" sz="2400" dirty="0"/>
              <a:t>: pequenos agricultores e pescadores.</a:t>
            </a:r>
            <a:endParaRPr lang="pt-BR" sz="2400" dirty="0"/>
          </a:p>
          <a:p>
            <a:pPr lvl="0"/>
            <a:r>
              <a:rPr lang="pt-PT" sz="2400" b="1" dirty="0"/>
              <a:t>Segurado facultativo</a:t>
            </a:r>
            <a:r>
              <a:rPr lang="pt-PT" sz="2400" dirty="0"/>
              <a:t>: aquele que tem mais de 16 anos, não tem renda própria, mas decide contribuir (não se enquandra nas categorias de segurados obrigatórios).</a:t>
            </a:r>
            <a:endParaRPr lang="pt-BR" sz="2400" dirty="0">
              <a:effectLst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41DD1A-9D2E-4349-82DB-9B4F0205A03D}" type="slidenum">
              <a:rPr lang="pt-BR" smtClean="0"/>
              <a:pPr>
                <a:defRPr/>
              </a:pPr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0009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idx="1"/>
          </p:nvPr>
        </p:nvSpPr>
        <p:spPr>
          <a:xfrm>
            <a:off x="906463" y="2035175"/>
            <a:ext cx="8316912" cy="811213"/>
          </a:xfrm>
        </p:spPr>
        <p:txBody>
          <a:bodyPr rtlCol="0">
            <a:noAutofit/>
          </a:bodyPr>
          <a:lstStyle/>
          <a:p>
            <a:pPr algn="ctr" defTabSz="1007943" eaLnBrk="1" fontAlgn="auto" hangingPunct="1">
              <a:lnSpc>
                <a:spcPct val="95000"/>
              </a:lnSpc>
              <a:spcBef>
                <a:spcPts val="1323"/>
              </a:spcBef>
              <a:spcAft>
                <a:spcPct val="0"/>
              </a:spcAft>
              <a:buClrTx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PT" sz="1900" b="1" dirty="0">
                <a:solidFill>
                  <a:schemeClr val="tx1"/>
                </a:solidFill>
                <a:ea typeface="Microsoft YaHei" panose="020B0503020204020204" pitchFamily="34" charset="-122"/>
              </a:rPr>
              <a:t>Empresa de Tecnologia e Informações da Previdência Social</a:t>
            </a:r>
          </a:p>
          <a:p>
            <a:pPr algn="ctr" defTabSz="1007943" eaLnBrk="1" fontAlgn="auto" hangingPunct="1">
              <a:lnSpc>
                <a:spcPct val="95000"/>
              </a:lnSpc>
              <a:spcBef>
                <a:spcPts val="1323"/>
              </a:spcBef>
              <a:spcAft>
                <a:spcPct val="0"/>
              </a:spcAft>
              <a:buClrTx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PT" sz="1900" b="1" dirty="0">
                <a:solidFill>
                  <a:schemeClr val="tx1"/>
                </a:solidFill>
                <a:ea typeface="Microsoft YaHei" panose="020B0503020204020204" pitchFamily="34" charset="-122"/>
              </a:rPr>
              <a:t>Empresa pública instituída pela Lei nº. 6.125, de 4 de novembro de 1974 </a:t>
            </a:r>
          </a:p>
        </p:txBody>
      </p:sp>
      <p:sp>
        <p:nvSpPr>
          <p:cNvPr id="19459" name="Espaço Reservado para Conteúdo 7"/>
          <p:cNvSpPr>
            <a:spLocks noGrp="1"/>
          </p:cNvSpPr>
          <p:nvPr>
            <p:ph sz="half" idx="2"/>
          </p:nvPr>
        </p:nvSpPr>
        <p:spPr>
          <a:xfrm>
            <a:off x="906463" y="2846388"/>
            <a:ext cx="4083050" cy="3724275"/>
          </a:xfrm>
        </p:spPr>
        <p:txBody>
          <a:bodyPr/>
          <a:lstStyle/>
          <a:p>
            <a:pPr marL="0" indent="0" algn="just" eaLnBrk="1" hangingPunct="1">
              <a:lnSpc>
                <a:spcPct val="95000"/>
              </a:lnSpc>
              <a:spcAft>
                <a:spcPts val="1400"/>
              </a:spcAft>
              <a:buClrTx/>
              <a:buFontTx/>
              <a:buNone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</a:pPr>
            <a:r>
              <a:rPr lang="pt-PT" sz="2000" dirty="0" smtClean="0">
                <a:ea typeface="Microsoft YaHei" panose="020B0503020204020204" pitchFamily="34" charset="-122"/>
              </a:rPr>
              <a:t>Armazena, processa e atualiza, em tempo real, as informações de milhões de contribuintes brasileiros;</a:t>
            </a:r>
          </a:p>
          <a:p>
            <a:pPr marL="0" indent="0" algn="just" eaLnBrk="1" hangingPunct="1">
              <a:lnSpc>
                <a:spcPct val="95000"/>
              </a:lnSpc>
              <a:spcBef>
                <a:spcPts val="1400"/>
              </a:spcBef>
              <a:spcAft>
                <a:spcPts val="1400"/>
              </a:spcAft>
              <a:buClrTx/>
              <a:buFontTx/>
              <a:buNone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</a:pPr>
            <a:r>
              <a:rPr lang="pt-PT" sz="2000" dirty="0" smtClean="0">
                <a:ea typeface="Microsoft YaHei" panose="020B0503020204020204" pitchFamily="34" charset="-122"/>
              </a:rPr>
              <a:t>Também presta serviços para a Receita Federal, Ministérios da Previdência Social, do Trabalho, Emprego e do Desenvolvimento Social e Combate à Fome;</a:t>
            </a:r>
            <a:endParaRPr lang="pt-BR" sz="2000" dirty="0" smtClean="0"/>
          </a:p>
        </p:txBody>
      </p:sp>
      <p:pic>
        <p:nvPicPr>
          <p:cNvPr id="19460" name="Espaço Reservado para Conteúdo 10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41913" y="2987675"/>
            <a:ext cx="4081462" cy="2973388"/>
          </a:xfrm>
        </p:spPr>
      </p:pic>
      <p:sp>
        <p:nvSpPr>
          <p:cNvPr id="8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70975" cy="1262063"/>
          </a:xfrm>
        </p:spPr>
        <p:txBody>
          <a:bodyPr tIns="38880"/>
          <a:lstStyle/>
          <a:p>
            <a:pPr defTabSz="1007943" eaLnBrk="1" fontAlgn="auto" hangingPunct="1">
              <a:spcAft>
                <a:spcPts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/>
            </a:pPr>
            <a:r>
              <a:rPr lang="pt-BR" sz="529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Dataprev</a:t>
            </a:r>
            <a:endParaRPr lang="pt-BR" sz="529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3DA8B8-D0D0-4167-B3F5-C0EA2D2DF8FE}" type="slidenum">
              <a:rPr lang="pt-BR" smtClean="0"/>
              <a:pPr>
                <a:defRPr/>
              </a:pPr>
              <a:t>14</a:t>
            </a:fld>
            <a:endParaRPr lang="pt-B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Conteúdo 7"/>
          <p:cNvSpPr>
            <a:spLocks noGrp="1"/>
          </p:cNvSpPr>
          <p:nvPr>
            <p:ph sz="half" idx="2"/>
          </p:nvPr>
        </p:nvSpPr>
        <p:spPr>
          <a:xfrm>
            <a:off x="906463" y="4067870"/>
            <a:ext cx="8316912" cy="2807594"/>
          </a:xfrm>
        </p:spPr>
        <p:txBody>
          <a:bodyPr/>
          <a:lstStyle/>
          <a:p>
            <a:pPr marL="0" indent="0" algn="just" eaLnBrk="1" hangingPunct="1">
              <a:lnSpc>
                <a:spcPct val="95000"/>
              </a:lnSpc>
              <a:spcBef>
                <a:spcPts val="1400"/>
              </a:spcBef>
              <a:spcAft>
                <a:spcPts val="1400"/>
              </a:spcAft>
              <a:buClrTx/>
              <a:buFontTx/>
              <a:buNone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</a:pPr>
            <a:r>
              <a:rPr lang="pt-PT" dirty="0" smtClean="0">
                <a:ea typeface="Microsoft YaHei" panose="020B0503020204020204" pitchFamily="34" charset="-122"/>
              </a:rPr>
              <a:t>No </a:t>
            </a:r>
            <a:r>
              <a:rPr lang="pt-PT" b="1" dirty="0" smtClean="0">
                <a:ea typeface="Microsoft YaHei" panose="020B0503020204020204" pitchFamily="34" charset="-122"/>
              </a:rPr>
              <a:t>Cadastro Nacional de Informações Sociais - CNIS</a:t>
            </a:r>
            <a:r>
              <a:rPr lang="pt-PT" dirty="0" smtClean="0">
                <a:ea typeface="Microsoft YaHei" panose="020B0503020204020204" pitchFamily="34" charset="-122"/>
              </a:rPr>
              <a:t>, 216 milhões de informações cadastrais de pessoas físicas e jurídicas;</a:t>
            </a:r>
          </a:p>
          <a:p>
            <a:pPr marL="0" indent="0" algn="just" eaLnBrk="1" hangingPunct="1">
              <a:lnSpc>
                <a:spcPct val="95000"/>
              </a:lnSpc>
              <a:spcAft>
                <a:spcPct val="0"/>
              </a:spcAft>
              <a:buClrTx/>
              <a:buFontTx/>
              <a:buNone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</a:pPr>
            <a:r>
              <a:rPr lang="pt-PT" dirty="0" smtClean="0">
                <a:ea typeface="Microsoft YaHei" panose="020B0503020204020204" pitchFamily="34" charset="-122"/>
              </a:rPr>
              <a:t>Sua capacidade de armazenamento em disco hoje é de </a:t>
            </a:r>
            <a:r>
              <a:rPr lang="pt-PT" b="1" dirty="0" smtClean="0">
                <a:ea typeface="Microsoft YaHei" panose="020B0503020204020204" pitchFamily="34" charset="-122"/>
              </a:rPr>
              <a:t>104 Terabytes</a:t>
            </a:r>
            <a:r>
              <a:rPr lang="pt-PT" dirty="0" smtClean="0">
                <a:ea typeface="Microsoft YaHei" panose="020B0503020204020204" pitchFamily="34" charset="-122"/>
              </a:rPr>
              <a:t>. Também mantém 58 mil caixas de e-mail e exatos 49.414 equipamentos conectados à rede. </a:t>
            </a:r>
          </a:p>
          <a:p>
            <a:pPr marL="0" indent="0" algn="just" eaLnBrk="1" hangingPunct="1">
              <a:lnSpc>
                <a:spcPct val="95000"/>
              </a:lnSpc>
              <a:spcAft>
                <a:spcPct val="0"/>
              </a:spcAft>
              <a:buClrTx/>
              <a:buFontTx/>
              <a:buNone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</a:pPr>
            <a:r>
              <a:rPr lang="pt-PT" dirty="0" smtClean="0">
                <a:ea typeface="Microsoft YaHei" panose="020B0503020204020204" pitchFamily="34" charset="-122"/>
              </a:rPr>
              <a:t>1 Terabyte corresponde a 1024 Gigabytes. Hoje um computador portátil possui em média 250 Gigabytes.</a:t>
            </a:r>
            <a:endParaRPr lang="pt-BR" dirty="0" smtClean="0"/>
          </a:p>
        </p:txBody>
      </p:sp>
      <p:pic>
        <p:nvPicPr>
          <p:cNvPr id="21507" name="Espaço Reservado para Conteúdo 1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79713" y="2344738"/>
            <a:ext cx="4572000" cy="1428750"/>
          </a:xfrm>
        </p:spPr>
      </p:pic>
      <p:sp>
        <p:nvSpPr>
          <p:cNvPr id="6" name="Rectangle 1"/>
          <p:cNvSpPr txBox="1">
            <a:spLocks noChangeArrowheads="1"/>
          </p:cNvSpPr>
          <p:nvPr/>
        </p:nvSpPr>
        <p:spPr>
          <a:xfrm>
            <a:off x="503238" y="301625"/>
            <a:ext cx="9070975" cy="1262063"/>
          </a:xfrm>
          <a:prstGeom prst="rect">
            <a:avLst/>
          </a:prstGeom>
        </p:spPr>
        <p:txBody>
          <a:bodyPr tIns="38880" anchor="b">
            <a:normAutofit/>
          </a:bodyPr>
          <a:lstStyle>
            <a:lvl1pPr algn="l" defTabSz="1006475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5200" kern="1200" spc="-55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defTabSz="1006475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52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defTabSz="1006475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52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defTabSz="1006475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52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defTabSz="1006475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52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defTabSz="1006475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52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defTabSz="1006475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52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defTabSz="1006475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52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defTabSz="1006475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52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1007943" eaLnBrk="1" fontAlgn="auto" hangingPunct="1">
              <a:spcAft>
                <a:spcPts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/>
            </a:pPr>
            <a:r>
              <a:rPr lang="pt-BR" sz="529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Dataprev</a:t>
            </a:r>
            <a:endParaRPr lang="pt-BR" sz="529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3DA8B8-D0D0-4167-B3F5-C0EA2D2DF8FE}" type="slidenum">
              <a:rPr lang="pt-BR" smtClean="0"/>
              <a:pPr>
                <a:defRPr/>
              </a:pPr>
              <a:t>15</a:t>
            </a:fld>
            <a:endParaRPr lang="pt-B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70975" cy="1262063"/>
          </a:xfrm>
        </p:spPr>
        <p:txBody>
          <a:bodyPr tIns="38880"/>
          <a:lstStyle/>
          <a:p>
            <a:pPr defTabSz="1007943" eaLnBrk="1" fontAlgn="auto" hangingPunct="1">
              <a:spcAft>
                <a:spcPts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/>
            </a:pPr>
            <a:r>
              <a:rPr lang="pt-BR" sz="529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Dataprev</a:t>
            </a:r>
            <a:endParaRPr lang="pt-BR" sz="529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487363" y="2195513"/>
            <a:ext cx="9070975" cy="4384675"/>
          </a:xfrm>
          <a:extLs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2600" bIns="0" rtlCol="0" anchor="ctr">
            <a:noAutofit/>
          </a:bodyPr>
          <a:lstStyle/>
          <a:p>
            <a:pPr marL="0" indent="0" algn="just" defTabSz="1007943" eaLnBrk="1" fontAlgn="auto" hangingPunct="1">
              <a:lnSpc>
                <a:spcPct val="95000"/>
              </a:lnSpc>
              <a:spcBef>
                <a:spcPts val="1323"/>
              </a:spcBef>
              <a:spcAft>
                <a:spcPct val="0"/>
              </a:spcAft>
              <a:buClrTx/>
              <a:buFontTx/>
              <a:buNone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PT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Microsoft YaHei" panose="020B0503020204020204" pitchFamily="34" charset="-122"/>
              </a:rPr>
              <a:t>Desenvolvimento 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" panose="020B0503020204020204" pitchFamily="34" charset="-122"/>
              </a:rPr>
              <a:t>de Sistemas </a:t>
            </a:r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" panose="020B0503020204020204" pitchFamily="34" charset="-122"/>
              </a:rPr>
              <a:t>– desenvolve e mantém sistemas de informação  </a:t>
            </a:r>
            <a:r>
              <a:rPr lang="pt-PT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Microsoft YaHei" panose="020B0503020204020204" pitchFamily="34" charset="-122"/>
              </a:rPr>
              <a:t>utilizando tecnológicas  </a:t>
            </a:r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" panose="020B0503020204020204" pitchFamily="34" charset="-122"/>
              </a:rPr>
              <a:t>como </a:t>
            </a:r>
            <a:r>
              <a:rPr lang="pt-PT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Microsoft YaHei" panose="020B0503020204020204" pitchFamily="34" charset="-122"/>
              </a:rPr>
              <a:t>JAVA</a:t>
            </a:r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" panose="020B0503020204020204" pitchFamily="34" charset="-122"/>
              </a:rPr>
              <a:t>,  </a:t>
            </a:r>
            <a:r>
              <a:rPr lang="pt-PT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Microsoft YaHei" panose="020B0503020204020204" pitchFamily="34" charset="-122"/>
              </a:rPr>
              <a:t>COBOL, </a:t>
            </a:r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" panose="020B0503020204020204" pitchFamily="34" charset="-122"/>
              </a:rPr>
              <a:t>etc.</a:t>
            </a:r>
          </a:p>
          <a:p>
            <a:pPr marL="0" indent="0" algn="just" defTabSz="1007943" eaLnBrk="1" fontAlgn="auto" hangingPunct="1">
              <a:lnSpc>
                <a:spcPct val="95000"/>
              </a:lnSpc>
              <a:spcBef>
                <a:spcPts val="1323"/>
              </a:spcBef>
              <a:spcAft>
                <a:spcPct val="0"/>
              </a:spcAft>
              <a:buClrTx/>
              <a:buFontTx/>
              <a:buNone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PT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Microsoft YaHei" panose="020B0503020204020204" pitchFamily="34" charset="-122"/>
              </a:rPr>
              <a:t>Consultoria 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" panose="020B0503020204020204" pitchFamily="34" charset="-122"/>
              </a:rPr>
              <a:t>em TIC </a:t>
            </a:r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" panose="020B0503020204020204" pitchFamily="34" charset="-122"/>
              </a:rPr>
              <a:t>– A instituição presta serviços de consultoria em todas as áreas da 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" panose="020B0503020204020204" pitchFamily="34" charset="-122"/>
              </a:rPr>
              <a:t>Tecnologia da Informação e Comunicações (TIC)</a:t>
            </a:r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" panose="020B0503020204020204" pitchFamily="34" charset="-122"/>
              </a:rPr>
              <a:t>.</a:t>
            </a:r>
          </a:p>
          <a:p>
            <a:pPr marL="0" indent="0" algn="just" defTabSz="1007943" eaLnBrk="1" fontAlgn="auto" hangingPunct="1">
              <a:lnSpc>
                <a:spcPct val="95000"/>
              </a:lnSpc>
              <a:spcBef>
                <a:spcPts val="1400"/>
              </a:spcBef>
              <a:spcAft>
                <a:spcPts val="1400"/>
              </a:spcAft>
              <a:buClrTx/>
              <a:buFontTx/>
              <a:buNone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PT" b="1" i="1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" panose="020B0503020204020204" pitchFamily="34" charset="-122"/>
              </a:rPr>
              <a:t>Serviços de datacenter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" panose="020B0503020204020204" pitchFamily="34" charset="-122"/>
              </a:rPr>
              <a:t> </a:t>
            </a:r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" panose="020B0503020204020204" pitchFamily="34" charset="-122"/>
              </a:rPr>
              <a:t>– Serviços de Gerenciamento e Armazenamento de Dados oferecidos  através  de três centros de processamento de informações funcionando 24 horas por dia, sete dias por </a:t>
            </a:r>
            <a:r>
              <a:rPr lang="pt-PT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Microsoft YaHei" panose="020B0503020204020204" pitchFamily="34" charset="-122"/>
              </a:rPr>
              <a:t>semana.</a:t>
            </a:r>
          </a:p>
          <a:p>
            <a:pPr marL="0" indent="0" algn="just" defTabSz="1007943" eaLnBrk="1" fontAlgn="auto" hangingPunct="1">
              <a:lnSpc>
                <a:spcPct val="95000"/>
              </a:lnSpc>
              <a:spcBef>
                <a:spcPts val="1400"/>
              </a:spcBef>
              <a:spcAft>
                <a:spcPts val="1400"/>
              </a:spcAft>
              <a:buClrTx/>
              <a:buFontTx/>
              <a:buNone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PT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Microsoft YaHei" panose="020B0503020204020204" pitchFamily="34" charset="-122"/>
              </a:rPr>
              <a:t>Serviços </a:t>
            </a:r>
            <a:r>
              <a:rPr lang="pt-PT" b="1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" panose="020B0503020204020204" pitchFamily="34" charset="-122"/>
              </a:rPr>
              <a:t>de Telecomunicações </a:t>
            </a:r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" panose="020B0503020204020204" pitchFamily="34" charset="-122"/>
              </a:rPr>
              <a:t>– Os serviços </a:t>
            </a:r>
            <a:r>
              <a:rPr lang="pt-PT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Microsoft YaHei" panose="020B0503020204020204" pitchFamily="34" charset="-122"/>
              </a:rPr>
              <a:t>compreendem </a:t>
            </a:r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" panose="020B0503020204020204" pitchFamily="34" charset="-122"/>
              </a:rPr>
              <a:t>comunicação de dados, acessibilidade e suporte técnico.</a:t>
            </a:r>
          </a:p>
          <a:p>
            <a:pPr marL="0" indent="0" algn="ctr" defTabSz="1007943" eaLnBrk="1" fontAlgn="auto" hangingPunct="1">
              <a:lnSpc>
                <a:spcPct val="95000"/>
              </a:lnSpc>
              <a:spcBef>
                <a:spcPts val="1323"/>
              </a:spcBef>
              <a:spcAft>
                <a:spcPct val="0"/>
              </a:spcAft>
              <a:buClrTx/>
              <a:buFontTx/>
              <a:buNone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PT" sz="1800" dirty="0">
              <a:solidFill>
                <a:schemeClr val="tx1">
                  <a:lumMod val="75000"/>
                  <a:lumOff val="25000"/>
                </a:schemeClr>
              </a:solidFill>
              <a:ea typeface="Microsoft YaHei" panose="020B0503020204020204" pitchFamily="34" charset="-122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098500E-6E62-4992-8F9F-9209EAB915D2}" type="slidenum">
              <a:rPr lang="pt-BR" smtClean="0"/>
              <a:pPr>
                <a:defRPr/>
              </a:pPr>
              <a:t>16</a:t>
            </a:fld>
            <a:endParaRPr lang="pt-BR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70975" cy="1262063"/>
          </a:xfrm>
        </p:spPr>
        <p:txBody>
          <a:bodyPr tIns="38880"/>
          <a:lstStyle/>
          <a:p>
            <a:pPr defTabSz="1007943" eaLnBrk="1" fontAlgn="auto" hangingPunct="1">
              <a:spcAft>
                <a:spcPts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/>
            </a:pPr>
            <a:r>
              <a:rPr lang="pt-BR" sz="5291">
                <a:solidFill>
                  <a:schemeClr val="tx1">
                    <a:lumMod val="75000"/>
                    <a:lumOff val="25000"/>
                  </a:schemeClr>
                </a:solidFill>
              </a:rPr>
              <a:t>Dataprev</a:t>
            </a: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476250" y="2195513"/>
            <a:ext cx="9070975" cy="4384675"/>
          </a:xfrm>
          <a:extLs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2600" bIns="0" anchor="ctr"/>
          <a:lstStyle/>
          <a:p>
            <a:pPr marL="0" indent="0" eaLnBrk="1" hangingPunct="1">
              <a:lnSpc>
                <a:spcPct val="95000"/>
              </a:lnSpc>
              <a:spcAft>
                <a:spcPct val="0"/>
              </a:spcAft>
              <a:buClrTx/>
              <a:buFontTx/>
              <a:buNone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</a:pPr>
            <a:r>
              <a:rPr lang="pt-PT" b="1" dirty="0" smtClean="0">
                <a:ea typeface="Microsoft YaHei" panose="020B0503020204020204" pitchFamily="34" charset="-122"/>
                <a:cs typeface="Shruti" panose="020B0502040204020203" pitchFamily="34" charset="0"/>
              </a:rPr>
              <a:t>Quadro Funcional:</a:t>
            </a:r>
          </a:p>
          <a:p>
            <a:pPr marL="0" indent="0" algn="just" eaLnBrk="1" hangingPunct="1">
              <a:lnSpc>
                <a:spcPct val="95000"/>
              </a:lnSpc>
              <a:spcBef>
                <a:spcPts val="1400"/>
              </a:spcBef>
              <a:spcAft>
                <a:spcPts val="1400"/>
              </a:spcAft>
              <a:buClrTx/>
              <a:buFontTx/>
              <a:buNone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</a:pPr>
            <a:r>
              <a:rPr lang="pt-PT" dirty="0" smtClean="0">
                <a:ea typeface="Microsoft YaHei" panose="020B0503020204020204" pitchFamily="34" charset="-122"/>
                <a:cs typeface="Shruti" panose="020B0502040204020203" pitchFamily="34" charset="0"/>
              </a:rPr>
              <a:t>Conta com mais de 3.400 empregados, espalhados pelos seus três Centros de Processamento (Rio de Janeiro, São Paulo e Distrito Federal), nas Unidades de Desenvolvimento de Software (Paraíba, Ceará, Rio de Janeiro, Santa Catarina e Rio Grande do Norte) e nas 27 Unidades Regionais, em todas as capitais brasileiras.</a:t>
            </a:r>
          </a:p>
          <a:p>
            <a:pPr marL="0" indent="0" algn="ctr" eaLnBrk="1" hangingPunct="1">
              <a:lnSpc>
                <a:spcPct val="95000"/>
              </a:lnSpc>
              <a:spcAft>
                <a:spcPct val="0"/>
              </a:spcAft>
              <a:buClrTx/>
              <a:buFontTx/>
              <a:buNone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</a:pPr>
            <a:endParaRPr lang="pt-PT" sz="1400" b="1" dirty="0" smtClean="0">
              <a:latin typeface="Times New Roman" panose="02020603050405020304" pitchFamily="18" charset="0"/>
              <a:ea typeface="Microsoft YaHei" panose="020B0503020204020204" pitchFamily="34" charset="-122"/>
              <a:cs typeface="Shruti" panose="020B050204020402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098500E-6E62-4992-8F9F-9209EAB915D2}" type="slidenum">
              <a:rPr lang="pt-BR" smtClean="0"/>
              <a:pPr>
                <a:defRPr/>
              </a:pPr>
              <a:t>17</a:t>
            </a:fld>
            <a:endParaRPr lang="pt-BR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70975" cy="1262063"/>
          </a:xfrm>
        </p:spPr>
        <p:txBody>
          <a:bodyPr tIns="38880"/>
          <a:lstStyle/>
          <a:p>
            <a:pPr defTabSz="1007943" eaLnBrk="1" fontAlgn="auto" hangingPunct="1">
              <a:spcAft>
                <a:spcPts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/>
            </a:pPr>
            <a:r>
              <a:rPr lang="pt-BR" sz="5291">
                <a:solidFill>
                  <a:schemeClr val="tx1">
                    <a:lumMod val="75000"/>
                    <a:lumOff val="25000"/>
                  </a:schemeClr>
                </a:solidFill>
              </a:rPr>
              <a:t>Órgãos Colegiados</a:t>
            </a:r>
          </a:p>
        </p:txBody>
      </p:sp>
      <p:sp>
        <p:nvSpPr>
          <p:cNvPr id="10242" name="Rectangle 2"/>
          <p:cNvSpPr>
            <a:spLocks noGrp="1" noChangeArrowheads="1"/>
          </p:cNvSpPr>
          <p:nvPr>
            <p:ph idx="1"/>
          </p:nvPr>
        </p:nvSpPr>
        <p:spPr>
          <a:xfrm>
            <a:off x="503238" y="2339975"/>
            <a:ext cx="9070975" cy="4384675"/>
          </a:xfrm>
        </p:spPr>
        <p:txBody>
          <a:bodyPr tIns="0" rtlCol="0">
            <a:normAutofit/>
          </a:bodyPr>
          <a:lstStyle/>
          <a:p>
            <a:pPr marL="0" indent="0" defTabSz="1007943" eaLnBrk="1" fontAlgn="auto" hangingPunct="1">
              <a:spcBef>
                <a:spcPts val="1323"/>
              </a:spcBef>
              <a:spcAft>
                <a:spcPct val="0"/>
              </a:spcAft>
              <a:buClrTx/>
              <a:buFontTx/>
              <a:buNone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sz="2205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CNPS - Conselho Nacional de Previdência </a:t>
            </a:r>
            <a:r>
              <a:rPr lang="pt-BR" sz="2205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Social</a:t>
            </a:r>
            <a:endParaRPr lang="pt-BR" sz="2205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 defTabSz="1007943" eaLnBrk="1" fontAlgn="auto" hangingPunct="1">
              <a:spcBef>
                <a:spcPts val="900"/>
              </a:spcBef>
              <a:spcAft>
                <a:spcPts val="900"/>
              </a:spcAft>
              <a:buClrTx/>
              <a:buFontTx/>
              <a:buNone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 CNPS, órgão superior de deliberação colegiada, tem como principal objetivo estabelecer o caráter democrático e descentralizado da administração, em cumprimento ao disposto no art. 194 da Constituição, com a redação dada pela Emenda Constitucional nº 20, que preconiza uma gestão </a:t>
            </a:r>
            <a:r>
              <a:rPr lang="pt-BR" sz="220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quadripartite</a:t>
            </a:r>
            <a:r>
              <a:rPr lang="pt-BR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com a participação do Governo, dos trabalhadores em atividade, dos empregadores e dos aposentados. Criado pela Lei nº 8.213, de 24 de julho de 1991, o Conselho de Previdência, ao longo do tempo vem aperfeiçoando sua atuação no acompanhamento e na avaliação dos planos e programas que são realizados pela administração, na busca de melhor desempenho dos serviços prestados à clientela previdenciária.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41DD1A-9D2E-4349-82DB-9B4F0205A03D}" type="slidenum">
              <a:rPr lang="pt-BR" smtClean="0"/>
              <a:pPr>
                <a:defRPr/>
              </a:pPr>
              <a:t>18</a:t>
            </a:fld>
            <a:endParaRPr lang="pt-B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70975" cy="1262063"/>
          </a:xfrm>
        </p:spPr>
        <p:txBody>
          <a:bodyPr tIns="38880"/>
          <a:lstStyle/>
          <a:p>
            <a:pPr defTabSz="1007943" eaLnBrk="1" fontAlgn="auto" hangingPunct="1">
              <a:spcAft>
                <a:spcPts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/>
            </a:pPr>
            <a:r>
              <a:rPr lang="pt-BR" sz="5291">
                <a:solidFill>
                  <a:schemeClr val="tx1">
                    <a:lumMod val="75000"/>
                    <a:lumOff val="25000"/>
                  </a:schemeClr>
                </a:solidFill>
              </a:rPr>
              <a:t>Órgãos Colegiados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idx="1"/>
          </p:nvPr>
        </p:nvSpPr>
        <p:spPr>
          <a:xfrm>
            <a:off x="503238" y="2195513"/>
            <a:ext cx="9070975" cy="4384675"/>
          </a:xfrm>
        </p:spPr>
        <p:txBody>
          <a:bodyPr tIns="14040" rtlCol="0">
            <a:normAutofit/>
          </a:bodyPr>
          <a:lstStyle/>
          <a:p>
            <a:pPr marL="0" indent="0" defTabSz="1007943" eaLnBrk="1" fontAlgn="auto" hangingPunct="1">
              <a:spcBef>
                <a:spcPts val="1323"/>
              </a:spcBef>
              <a:spcAft>
                <a:spcPts val="220"/>
              </a:spcAft>
              <a:buClrTx/>
              <a:buFontTx/>
              <a:buNone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sz="2205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CONAPREV - Conselho Nacional dos Dirigentes de Regimes Próprios de Previdência Social</a:t>
            </a:r>
          </a:p>
          <a:p>
            <a:pPr marL="0" indent="0" algn="just" defTabSz="1007943" eaLnBrk="1" fontAlgn="auto" hangingPunct="1">
              <a:spcBef>
                <a:spcPts val="1323"/>
              </a:spcBef>
              <a:spcAft>
                <a:spcPts val="220"/>
              </a:spcAft>
              <a:buClrTx/>
              <a:buFontTx/>
              <a:buNone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sz="2205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 </a:t>
            </a:r>
            <a:r>
              <a:rPr lang="pt-BR" sz="220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Conaprev</a:t>
            </a:r>
            <a:r>
              <a:rPr lang="pt-BR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é uma entidade associativa civil, sem fins lucrativos, composta por representantes de órgãos ou entidades responsáveis pela gestão dos </a:t>
            </a:r>
            <a:r>
              <a:rPr lang="pt-BR" sz="2205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Regimes Próprios de Previdência Social - RPPS </a:t>
            </a:r>
            <a:r>
              <a:rPr lang="pt-BR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 União, dos estados e do Distrito Federal, além de representantes dos municípios. Ele tem o objetivo de servir como espaço de articulação entre essas diferentes instâncias e contribuir para a superação dos problemas decorrentes da implementação dos RPPS.</a:t>
            </a:r>
            <a:br>
              <a:rPr lang="pt-BR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pt-BR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pt-BR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pt-BR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Tem por finalidades </a:t>
            </a:r>
            <a:r>
              <a:rPr lang="pt-BR" sz="2205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essenciais, </a:t>
            </a:r>
            <a:r>
              <a:rPr lang="pt-BR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bem como a permanente articulação </a:t>
            </a:r>
            <a:r>
              <a:rPr lang="pt-BR" sz="2205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promover o desenvolvimento harmônico e integrado dos Regimes Próprios de Previdência </a:t>
            </a:r>
            <a:r>
              <a:rPr lang="pt-BR" sz="2205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Social</a:t>
            </a:r>
            <a:r>
              <a:rPr lang="pt-BR" sz="2205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entre</a:t>
            </a:r>
            <a:r>
              <a:rPr lang="pt-BR" sz="2205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 Ministério da Previdência Social e os órgãos ou entidades gestores de previdência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41DD1A-9D2E-4349-82DB-9B4F0205A03D}" type="slidenum">
              <a:rPr lang="pt-BR" smtClean="0"/>
              <a:pPr>
                <a:defRPr/>
              </a:pPr>
              <a:t>19</a:t>
            </a:fld>
            <a:endParaRPr lang="pt-B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70975" cy="1262063"/>
          </a:xfrm>
        </p:spPr>
        <p:txBody>
          <a:bodyPr tIns="38880"/>
          <a:lstStyle/>
          <a:p>
            <a:pPr defTabSz="1007943" eaLnBrk="1" fontAlgn="auto" hangingPunct="1">
              <a:spcAft>
                <a:spcPts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/>
            </a:pPr>
            <a:r>
              <a:rPr lang="pt-BR" sz="529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</a:t>
            </a:r>
            <a:r>
              <a:rPr lang="pt-BR" sz="529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Previdência</a:t>
            </a:r>
            <a:endParaRPr lang="pt-BR" sz="529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idx="1"/>
          </p:nvPr>
        </p:nvSpPr>
        <p:spPr>
          <a:xfrm>
            <a:off x="503239" y="2184400"/>
            <a:ext cx="4105025" cy="4691781"/>
          </a:xfrm>
        </p:spPr>
        <p:txBody>
          <a:bodyPr rtlCol="0">
            <a:normAutofit/>
          </a:bodyPr>
          <a:lstStyle/>
          <a:p>
            <a:pPr algn="just" defTabSz="1007943" eaLnBrk="1" fontAlgn="auto" hangingPunct="1">
              <a:spcBef>
                <a:spcPts val="1323"/>
              </a:spcBef>
              <a:spcAft>
                <a:spcPts val="220"/>
              </a:spcAft>
              <a:buFont typeface="Wingdings" panose="05000000000000000000" pitchFamily="2" charset="2"/>
              <a:buChar char="§"/>
              <a:defRPr/>
            </a:pPr>
            <a:r>
              <a:rPr lang="pt-BR" sz="2205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Seguro </a:t>
            </a:r>
            <a:r>
              <a:rPr lang="pt-BR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social para a pessoa que </a:t>
            </a:r>
            <a:r>
              <a:rPr lang="pt-BR" sz="2205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contribui.</a:t>
            </a:r>
          </a:p>
          <a:p>
            <a:pPr algn="just" defTabSz="1007943" eaLnBrk="1" fontAlgn="auto" hangingPunct="1">
              <a:spcBef>
                <a:spcPts val="1323"/>
              </a:spcBef>
              <a:spcAft>
                <a:spcPts val="220"/>
              </a:spcAft>
              <a:buFont typeface="Wingdings" panose="05000000000000000000" pitchFamily="2" charset="2"/>
              <a:buChar char="§"/>
              <a:defRPr/>
            </a:pPr>
            <a:r>
              <a:rPr lang="pt-BR" sz="2205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Objetiva reconhecer </a:t>
            </a:r>
            <a:r>
              <a:rPr lang="pt-BR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 conceder direitos aos seus segurados. </a:t>
            </a:r>
            <a:endParaRPr lang="pt-BR" sz="2205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 defTabSz="1007943" eaLnBrk="1" fontAlgn="auto" hangingPunct="1">
              <a:spcBef>
                <a:spcPts val="1323"/>
              </a:spcBef>
              <a:spcAft>
                <a:spcPts val="220"/>
              </a:spcAft>
              <a:buFont typeface="Wingdings" panose="05000000000000000000" pitchFamily="2" charset="2"/>
              <a:buChar char="§"/>
              <a:defRPr/>
            </a:pPr>
            <a:r>
              <a:rPr lang="pt-BR" sz="2205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É utilizada </a:t>
            </a:r>
            <a:r>
              <a:rPr lang="pt-BR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 substituir a renda do trabalhador contribuinte, quando ele perde a capacidade de trabalho, seja pela doença, invalidez, idade avançada, morte e desemprego involuntário, ou mesmo a maternidade e a reclusão</a:t>
            </a:r>
            <a:r>
              <a:rPr lang="pt-BR" sz="2205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pt-BR" sz="2205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069" y="2339677"/>
            <a:ext cx="4886616" cy="3251621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41DD1A-9D2E-4349-82DB-9B4F0205A03D}" type="slidenum">
              <a:rPr lang="pt-BR" smtClean="0"/>
              <a:pPr>
                <a:defRPr/>
              </a:pPr>
              <a:t>2</a:t>
            </a:fld>
            <a:endParaRPr lang="pt-B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70975" cy="1262063"/>
          </a:xfrm>
        </p:spPr>
        <p:txBody>
          <a:bodyPr tIns="38880"/>
          <a:lstStyle/>
          <a:p>
            <a:pPr defTabSz="1007943" eaLnBrk="1" fontAlgn="auto" hangingPunct="1">
              <a:spcAft>
                <a:spcPts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/>
            </a:pPr>
            <a:r>
              <a:rPr lang="pt-BR" sz="5291">
                <a:solidFill>
                  <a:schemeClr val="tx1">
                    <a:lumMod val="75000"/>
                    <a:lumOff val="25000"/>
                  </a:schemeClr>
                </a:solidFill>
              </a:rPr>
              <a:t>Órgãos Colegiados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idx="1"/>
          </p:nvPr>
        </p:nvSpPr>
        <p:spPr>
          <a:xfrm>
            <a:off x="503238" y="2195513"/>
            <a:ext cx="9070975" cy="4384675"/>
          </a:xfrm>
        </p:spPr>
        <p:txBody>
          <a:bodyPr tIns="14040" rtlCol="0">
            <a:normAutofit lnSpcReduction="10000"/>
          </a:bodyPr>
          <a:lstStyle/>
          <a:p>
            <a:pPr marL="0" indent="0" defTabSz="1007943" eaLnBrk="1" fontAlgn="auto" hangingPunct="1">
              <a:spcBef>
                <a:spcPts val="1323"/>
              </a:spcBef>
              <a:spcAft>
                <a:spcPts val="220"/>
              </a:spcAft>
              <a:buClrTx/>
              <a:buFontTx/>
              <a:buNone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sz="2205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CRPS - CONSELHO DE RECURSOS DA PREVIDENCIA SOCIAL     </a:t>
            </a:r>
          </a:p>
          <a:p>
            <a:pPr marL="0" indent="0" algn="just" defTabSz="1007943" eaLnBrk="1" fontAlgn="auto" hangingPunct="1">
              <a:spcBef>
                <a:spcPts val="1323"/>
              </a:spcBef>
              <a:spcAft>
                <a:spcPts val="220"/>
              </a:spcAft>
              <a:buClrTx/>
              <a:buFontTx/>
              <a:buNone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  CRPS é um órgão colegiado, integrante da estrutura do Ministério da Previdência Social, que funciona como um tribunal administrativo e tem por função básica mediar os litígios entre segurados e o INSS, conforme dispuser a legislação, e a Previdência Social.</a:t>
            </a:r>
            <a:br>
              <a:rPr lang="pt-BR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pt-BR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pt-BR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pt-BR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 CRPS é formado por 4 (quatro) Câmaras de Julgamento - </a:t>
            </a:r>
            <a:r>
              <a:rPr lang="pt-BR" sz="220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CaJ</a:t>
            </a:r>
            <a:r>
              <a:rPr lang="pt-BR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localizadas em Brasília - DF, que julgam em segunda e última instância matéria de Benefício, e por 29 (vinte e nove) Juntas de Recursos - JR nos diversos estados que julgam matéria de benefício em primeira instância.</a:t>
            </a:r>
            <a:br>
              <a:rPr lang="pt-BR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pt-BR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pt-BR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pt-BR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 CRPS é presidido por Representante do Governo, com notório conhecimento da legislação previdenciária, nomeado pelo Ministro de Estado da Previdência Social.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41DD1A-9D2E-4349-82DB-9B4F0205A03D}" type="slidenum">
              <a:rPr lang="pt-BR" smtClean="0"/>
              <a:pPr>
                <a:defRPr/>
              </a:pPr>
              <a:t>20</a:t>
            </a:fld>
            <a:endParaRPr lang="pt-B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70975" cy="1262063"/>
          </a:xfrm>
        </p:spPr>
        <p:txBody>
          <a:bodyPr tIns="38880"/>
          <a:lstStyle/>
          <a:p>
            <a:pPr defTabSz="1007943" eaLnBrk="1" fontAlgn="auto" hangingPunct="1">
              <a:spcAft>
                <a:spcPts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/>
            </a:pPr>
            <a:r>
              <a:rPr lang="pt-BR" sz="5291">
                <a:solidFill>
                  <a:schemeClr val="tx1">
                    <a:lumMod val="75000"/>
                    <a:lumOff val="25000"/>
                  </a:schemeClr>
                </a:solidFill>
              </a:rPr>
              <a:t>Órgãos Colegiados</a:t>
            </a:r>
          </a:p>
        </p:txBody>
      </p:sp>
      <p:sp>
        <p:nvSpPr>
          <p:cNvPr id="13314" name="Rectangle 2"/>
          <p:cNvSpPr>
            <a:spLocks noGrp="1" noChangeArrowheads="1"/>
          </p:cNvSpPr>
          <p:nvPr>
            <p:ph idx="1"/>
          </p:nvPr>
        </p:nvSpPr>
        <p:spPr>
          <a:xfrm>
            <a:off x="503238" y="2266950"/>
            <a:ext cx="9070975" cy="4384675"/>
          </a:xfrm>
        </p:spPr>
        <p:txBody>
          <a:bodyPr tIns="0" rtlCol="0">
            <a:normAutofit lnSpcReduction="10000"/>
          </a:bodyPr>
          <a:lstStyle/>
          <a:p>
            <a:pPr marL="0" indent="0" defTabSz="1007943" eaLnBrk="1" fontAlgn="auto" hangingPunct="1">
              <a:spcBef>
                <a:spcPts val="1323"/>
              </a:spcBef>
              <a:spcAft>
                <a:spcPct val="0"/>
              </a:spcAft>
              <a:buClrTx/>
              <a:buFontTx/>
              <a:buNone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sz="2205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CNPC - Conselho Nacional de Previdência Complementar</a:t>
            </a:r>
          </a:p>
          <a:p>
            <a:pPr marL="0" indent="0" defTabSz="1007943" eaLnBrk="1" fontAlgn="auto" hangingPunct="1">
              <a:spcBef>
                <a:spcPts val="1323"/>
              </a:spcBef>
              <a:spcAft>
                <a:spcPts val="220"/>
              </a:spcAft>
              <a:buClrTx/>
              <a:buFontTx/>
              <a:buNone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sz="2205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 defTabSz="1007943" eaLnBrk="1" fontAlgn="auto" hangingPunct="1">
              <a:spcBef>
                <a:spcPts val="900"/>
              </a:spcBef>
              <a:spcAft>
                <a:spcPts val="900"/>
              </a:spcAft>
              <a:buClrTx/>
              <a:buFontTx/>
              <a:buNone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 CNPC é o novo órgão com a função de regular o regime de previdência complementar operado pelas entidades fechadas de previdência complementar, nova denominação do Conselho de Gestão da Previdência Complementar.</a:t>
            </a:r>
          </a:p>
          <a:p>
            <a:pPr marL="0" indent="0" algn="just" defTabSz="1007943" eaLnBrk="1" fontAlgn="auto" hangingPunct="1">
              <a:spcBef>
                <a:spcPts val="900"/>
              </a:spcBef>
              <a:spcAft>
                <a:spcPts val="900"/>
              </a:spcAft>
              <a:buClrTx/>
              <a:buFontTx/>
              <a:buNone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 CNPC é presidido pelo ministro da Previdência Social e composto por representantes da Superintendência Nacional de Previdência Complementar (</a:t>
            </a:r>
            <a:r>
              <a:rPr lang="pt-BR" sz="220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Previc</a:t>
            </a:r>
            <a:r>
              <a:rPr lang="pt-BR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), da Secretaria de Políticas de Previdência Complementar (SPPC), da Casa Civil da Presidência da República, dos Ministérios da Fazenda e do Planejamento, Orçamento e Gestão, das entidades fechadas de previdência complementar, dos patrocinadores e instituidores de planos de benefícios das entidades fechadas de previdência complementar e dos participantes e assistidos de planos de benefícios das referidas entidades.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41DD1A-9D2E-4349-82DB-9B4F0205A03D}" type="slidenum">
              <a:rPr lang="pt-BR" smtClean="0"/>
              <a:pPr>
                <a:defRPr/>
              </a:pPr>
              <a:t>21</a:t>
            </a:fld>
            <a:endParaRPr lang="pt-B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70975" cy="1262063"/>
          </a:xfrm>
        </p:spPr>
        <p:txBody>
          <a:bodyPr tIns="38880"/>
          <a:lstStyle/>
          <a:p>
            <a:pPr defTabSz="1007943" eaLnBrk="1" fontAlgn="auto" hangingPunct="1">
              <a:spcAft>
                <a:spcPts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/>
            </a:pPr>
            <a:r>
              <a:rPr lang="pt-BR" sz="5291">
                <a:solidFill>
                  <a:schemeClr val="tx1">
                    <a:lumMod val="75000"/>
                    <a:lumOff val="25000"/>
                  </a:schemeClr>
                </a:solidFill>
              </a:rPr>
              <a:t>Órgãos Colegiados</a:t>
            </a:r>
          </a:p>
        </p:txBody>
      </p:sp>
      <p:sp>
        <p:nvSpPr>
          <p:cNvPr id="14338" name="Rectangle 2"/>
          <p:cNvSpPr>
            <a:spLocks noGrp="1" noChangeArrowheads="1"/>
          </p:cNvSpPr>
          <p:nvPr>
            <p:ph idx="1"/>
          </p:nvPr>
        </p:nvSpPr>
        <p:spPr>
          <a:xfrm>
            <a:off x="503238" y="2266950"/>
            <a:ext cx="9070975" cy="4384675"/>
          </a:xfrm>
        </p:spPr>
        <p:txBody>
          <a:bodyPr tIns="0" rtlCol="0">
            <a:normAutofit/>
          </a:bodyPr>
          <a:lstStyle/>
          <a:p>
            <a:pPr marL="0" indent="0" defTabSz="1007943" eaLnBrk="1" fontAlgn="auto" hangingPunct="1">
              <a:spcBef>
                <a:spcPts val="1323"/>
              </a:spcBef>
              <a:spcAft>
                <a:spcPct val="0"/>
              </a:spcAft>
              <a:buClrTx/>
              <a:buFontTx/>
              <a:buNone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sz="2205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CRPC - Câmara de Recursos da Previdência Complementar</a:t>
            </a:r>
          </a:p>
          <a:p>
            <a:pPr marL="0" indent="0" algn="just" defTabSz="1007943" eaLnBrk="1" fontAlgn="auto" hangingPunct="1">
              <a:spcBef>
                <a:spcPts val="900"/>
              </a:spcBef>
              <a:spcAft>
                <a:spcPts val="900"/>
              </a:spcAft>
              <a:buClrTx/>
              <a:buFontTx/>
              <a:buNone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CRPC, órgão colegiado, que aprecia e julga os recursos interpostos contra decisões da Diretoria Colegiada da Superintendência Nacional de Previdência Complementar (</a:t>
            </a:r>
            <a:r>
              <a:rPr lang="pt-BR" sz="220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Previc</a:t>
            </a:r>
            <a:r>
              <a:rPr lang="pt-BR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referentes a autos de infração e aos lançamentos tributários da Taxa de Fiscalização e Controle da Previdência Complementar (</a:t>
            </a:r>
            <a:r>
              <a:rPr lang="pt-BR" sz="220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Tafic</a:t>
            </a:r>
            <a:r>
              <a:rPr lang="pt-BR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).</a:t>
            </a:r>
          </a:p>
          <a:p>
            <a:pPr marL="0" indent="0" algn="just" defTabSz="1007943" eaLnBrk="1" fontAlgn="auto" hangingPunct="1">
              <a:spcBef>
                <a:spcPts val="900"/>
              </a:spcBef>
              <a:spcAft>
                <a:spcPts val="900"/>
              </a:spcAft>
              <a:buClrTx/>
              <a:buFontTx/>
              <a:buNone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CRPC é composta por quatro servidores titulares de cargos de provimento efetivo, com exercício no Ministério da Previdência Social, na </a:t>
            </a:r>
            <a:r>
              <a:rPr lang="pt-BR" sz="220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Previc</a:t>
            </a:r>
            <a:r>
              <a:rPr lang="pt-BR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ou no Instituto Nacional do Seguro Social (INSS), por um representante das entidades fechadas de previdência complementar, um dos patrocinadores e instituidores de planos de benefícios das entidades fechadas de previdência complementar e um dos participantes e assistidos de planos de benefícios dessas entidades.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41DD1A-9D2E-4349-82DB-9B4F0205A03D}" type="slidenum">
              <a:rPr lang="pt-BR" smtClean="0"/>
              <a:pPr>
                <a:defRPr/>
              </a:pPr>
              <a:t>22</a:t>
            </a:fld>
            <a:endParaRPr lang="pt-B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70975" cy="1262063"/>
          </a:xfrm>
        </p:spPr>
        <p:txBody>
          <a:bodyPr tIns="38880"/>
          <a:lstStyle/>
          <a:p>
            <a:pPr defTabSz="1007943" eaLnBrk="1" fontAlgn="auto" hangingPunct="1">
              <a:spcAft>
                <a:spcPts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/>
            </a:pPr>
            <a:r>
              <a:rPr lang="pt-BR" sz="5291">
                <a:solidFill>
                  <a:schemeClr val="tx1">
                    <a:lumMod val="75000"/>
                    <a:lumOff val="25000"/>
                  </a:schemeClr>
                </a:solidFill>
              </a:rPr>
              <a:t>Políticas de Previdência Social</a:t>
            </a:r>
          </a:p>
        </p:txBody>
      </p:sp>
      <p:sp>
        <p:nvSpPr>
          <p:cNvPr id="16386" name="Rectangle 2"/>
          <p:cNvSpPr>
            <a:spLocks noGrp="1" noChangeArrowheads="1"/>
          </p:cNvSpPr>
          <p:nvPr>
            <p:ph idx="1"/>
          </p:nvPr>
        </p:nvSpPr>
        <p:spPr>
          <a:xfrm>
            <a:off x="469900" y="2266950"/>
            <a:ext cx="9070975" cy="4475163"/>
          </a:xfrm>
        </p:spPr>
        <p:txBody>
          <a:bodyPr rtlCol="0">
            <a:normAutofit/>
          </a:bodyPr>
          <a:lstStyle/>
          <a:p>
            <a:pPr marL="100794" indent="-341313" defTabSz="1007943" eaLnBrk="1" fontAlgn="auto" hangingPunct="1">
              <a:spcBef>
                <a:spcPts val="1323"/>
              </a:spcBef>
              <a:spcAft>
                <a:spcPts val="220"/>
              </a:spcAft>
              <a:buClrTx/>
              <a:buFontTx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/>
            </a:pPr>
            <a:r>
              <a:rPr lang="pt-BR" sz="2205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Fatores importantes dos últimos anos: </a:t>
            </a:r>
          </a:p>
          <a:p>
            <a:pPr marL="102381" indent="-342900" defTabSz="1007943" eaLnBrk="1" fontAlgn="auto" hangingPunct="1">
              <a:spcBef>
                <a:spcPts val="1323"/>
              </a:spcBef>
              <a:spcAft>
                <a:spcPts val="220"/>
              </a:spcAft>
              <a:buClrTx/>
              <a:buFont typeface="Wingdings" panose="05000000000000000000" pitchFamily="2" charset="2"/>
              <a:buChar char="§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/>
            </a:pPr>
            <a:r>
              <a:rPr lang="pt-BR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Ampliação e extensão dos direitos sociais; </a:t>
            </a:r>
            <a:endParaRPr lang="pt-BR" sz="2205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02381" indent="-342900" defTabSz="1007943" eaLnBrk="1" fontAlgn="auto" hangingPunct="1">
              <a:spcBef>
                <a:spcPts val="1323"/>
              </a:spcBef>
              <a:spcAft>
                <a:spcPts val="220"/>
              </a:spcAft>
              <a:buClrTx/>
              <a:buFont typeface="Wingdings" panose="05000000000000000000" pitchFamily="2" charset="2"/>
              <a:buChar char="§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/>
            </a:pPr>
            <a:r>
              <a:rPr lang="pt-BR" sz="2205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Concepção </a:t>
            </a:r>
            <a:r>
              <a:rPr lang="pt-BR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 seguridade </a:t>
            </a:r>
            <a:r>
              <a:rPr lang="pt-BR" sz="2205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social como </a:t>
            </a:r>
            <a:r>
              <a:rPr lang="pt-BR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forma mais abrangente de proteção; </a:t>
            </a:r>
            <a:endParaRPr lang="pt-BR" sz="2205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02381" indent="-342900" defTabSz="1007943" eaLnBrk="1" fontAlgn="auto" hangingPunct="1">
              <a:spcBef>
                <a:spcPts val="1323"/>
              </a:spcBef>
              <a:spcAft>
                <a:spcPts val="220"/>
              </a:spcAft>
              <a:buClrTx/>
              <a:buFont typeface="Wingdings" panose="05000000000000000000" pitchFamily="2" charset="2"/>
              <a:buChar char="§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/>
            </a:pPr>
            <a:r>
              <a:rPr lang="pt-BR" sz="2205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Afrouxamento </a:t>
            </a:r>
            <a:r>
              <a:rPr lang="pt-BR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 vínculo </a:t>
            </a:r>
            <a:r>
              <a:rPr lang="pt-BR" sz="2205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contributivo como </a:t>
            </a:r>
            <a:r>
              <a:rPr lang="pt-BR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princípio estruturante do sistema; </a:t>
            </a:r>
            <a:endParaRPr lang="pt-BR" sz="2205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02381" indent="-342900" defTabSz="1007943" eaLnBrk="1" fontAlgn="auto" hangingPunct="1">
              <a:spcBef>
                <a:spcPts val="1323"/>
              </a:spcBef>
              <a:spcAft>
                <a:spcPts val="220"/>
              </a:spcAft>
              <a:buClrTx/>
              <a:buFont typeface="Wingdings" panose="05000000000000000000" pitchFamily="2" charset="2"/>
              <a:buChar char="§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/>
            </a:pPr>
            <a:r>
              <a:rPr lang="pt-BR" sz="2205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Universalização do </a:t>
            </a:r>
            <a:r>
              <a:rPr lang="pt-BR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acesso e a expansão da cobertura; </a:t>
            </a:r>
            <a:endParaRPr lang="pt-BR" sz="2205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02381" indent="-342900" defTabSz="1007943" eaLnBrk="1" fontAlgn="auto" hangingPunct="1">
              <a:spcBef>
                <a:spcPts val="1323"/>
              </a:spcBef>
              <a:spcAft>
                <a:spcPts val="220"/>
              </a:spcAft>
              <a:buClrTx/>
              <a:buFont typeface="Wingdings" panose="05000000000000000000" pitchFamily="2" charset="2"/>
              <a:buChar char="§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/>
            </a:pPr>
            <a:r>
              <a:rPr lang="pt-BR" sz="2205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Recuperação </a:t>
            </a:r>
            <a:r>
              <a:rPr lang="pt-BR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 redefinição de patamares mínimos dos valores dos benefícios sociais; </a:t>
            </a:r>
            <a:endParaRPr lang="pt-BR" sz="2205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02381" indent="-342900" defTabSz="1007943" eaLnBrk="1" fontAlgn="auto" hangingPunct="1">
              <a:spcBef>
                <a:spcPts val="1323"/>
              </a:spcBef>
              <a:spcAft>
                <a:spcPts val="220"/>
              </a:spcAft>
              <a:buClrTx/>
              <a:buFont typeface="Wingdings" panose="05000000000000000000" pitchFamily="2" charset="2"/>
              <a:buChar char="§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/>
            </a:pPr>
            <a:r>
              <a:rPr lang="pt-BR" sz="2205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Maior </a:t>
            </a:r>
            <a:r>
              <a:rPr lang="pt-BR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comprometimento do Estado com o sistema, projetando um maior grau de provisão estatal pública </a:t>
            </a:r>
          </a:p>
          <a:p>
            <a:pPr marL="100794" indent="-341313" defTabSz="1007943" eaLnBrk="1" fontAlgn="auto" hangingPunct="1">
              <a:spcBef>
                <a:spcPts val="1323"/>
              </a:spcBef>
              <a:spcAft>
                <a:spcPts val="220"/>
              </a:spcAft>
              <a:buClrTx/>
              <a:buFontTx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/>
            </a:pPr>
            <a:endParaRPr lang="pt-BR" sz="2205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41DD1A-9D2E-4349-82DB-9B4F0205A03D}" type="slidenum">
              <a:rPr lang="pt-BR" smtClean="0"/>
              <a:pPr>
                <a:defRPr/>
              </a:pPr>
              <a:t>23</a:t>
            </a:fld>
            <a:endParaRPr lang="pt-B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70975" cy="1262063"/>
          </a:xfrm>
        </p:spPr>
        <p:txBody>
          <a:bodyPr tIns="38880"/>
          <a:lstStyle/>
          <a:p>
            <a:pPr defTabSz="1007943" eaLnBrk="1" fontAlgn="auto" hangingPunct="1">
              <a:spcAft>
                <a:spcPts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/>
            </a:pPr>
            <a:r>
              <a:rPr lang="pt-BR" sz="5291">
                <a:solidFill>
                  <a:schemeClr val="tx1">
                    <a:lumMod val="75000"/>
                    <a:lumOff val="25000"/>
                  </a:schemeClr>
                </a:solidFill>
              </a:rPr>
              <a:t>Políticas de Previdência Social</a:t>
            </a: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975" y="3132931"/>
            <a:ext cx="6921500" cy="2743200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41DD1A-9D2E-4349-82DB-9B4F0205A03D}" type="slidenum">
              <a:rPr lang="pt-BR" smtClean="0"/>
              <a:pPr>
                <a:defRPr/>
              </a:pPr>
              <a:t>24</a:t>
            </a:fld>
            <a:endParaRPr lang="pt-B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70975" cy="1262063"/>
          </a:xfrm>
        </p:spPr>
        <p:txBody>
          <a:bodyPr tIns="38880"/>
          <a:lstStyle/>
          <a:p>
            <a:pPr defTabSz="1007943" eaLnBrk="1" fontAlgn="auto" hangingPunct="1">
              <a:spcAft>
                <a:spcPts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/>
            </a:pPr>
            <a:r>
              <a:rPr lang="pt-BR" sz="5291">
                <a:solidFill>
                  <a:schemeClr val="tx1">
                    <a:lumMod val="75000"/>
                    <a:lumOff val="25000"/>
                  </a:schemeClr>
                </a:solidFill>
              </a:rPr>
              <a:t>Políticas de Previdência Social</a:t>
            </a: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975" y="3132931"/>
            <a:ext cx="6921500" cy="2743200"/>
          </a:xfr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562" y="3124869"/>
            <a:ext cx="6921500" cy="27432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41DD1A-9D2E-4349-82DB-9B4F0205A03D}" type="slidenum">
              <a:rPr lang="pt-BR" smtClean="0"/>
              <a:pPr>
                <a:defRPr/>
              </a:pPr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23701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70975" cy="1262063"/>
          </a:xfrm>
        </p:spPr>
        <p:txBody>
          <a:bodyPr tIns="38880"/>
          <a:lstStyle/>
          <a:p>
            <a:pPr defTabSz="1007943" eaLnBrk="1" fontAlgn="auto" hangingPunct="1">
              <a:spcAft>
                <a:spcPts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/>
            </a:pPr>
            <a:r>
              <a:rPr lang="pt-BR" sz="5291">
                <a:solidFill>
                  <a:schemeClr val="tx1">
                    <a:lumMod val="75000"/>
                    <a:lumOff val="25000"/>
                  </a:schemeClr>
                </a:solidFill>
              </a:rPr>
              <a:t>Políticas de Previdência Social</a:t>
            </a: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975" y="3132931"/>
            <a:ext cx="6921500" cy="2743200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562" y="3124869"/>
            <a:ext cx="6921500" cy="2743200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41DD1A-9D2E-4349-82DB-9B4F0205A03D}" type="slidenum">
              <a:rPr lang="pt-BR" smtClean="0"/>
              <a:pPr>
                <a:defRPr/>
              </a:pPr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63922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70975" cy="1262063"/>
          </a:xfrm>
        </p:spPr>
        <p:txBody>
          <a:bodyPr tIns="38880"/>
          <a:lstStyle/>
          <a:p>
            <a:pPr defTabSz="1007943" eaLnBrk="1" fontAlgn="auto" hangingPunct="1">
              <a:spcAft>
                <a:spcPts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/>
            </a:pPr>
            <a:r>
              <a:rPr lang="pt-BR" sz="5291">
                <a:solidFill>
                  <a:schemeClr val="tx1">
                    <a:lumMod val="75000"/>
                    <a:lumOff val="25000"/>
                  </a:schemeClr>
                </a:solidFill>
              </a:rPr>
              <a:t>Políticas de Previdência Social</a:t>
            </a: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975" y="3132931"/>
            <a:ext cx="6921500" cy="2743200"/>
          </a:xfr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562" y="3124869"/>
            <a:ext cx="6921500" cy="27432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41DD1A-9D2E-4349-82DB-9B4F0205A03D}" type="slidenum">
              <a:rPr lang="pt-BR" smtClean="0"/>
              <a:pPr>
                <a:defRPr/>
              </a:pPr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43988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70975" cy="1262063"/>
          </a:xfrm>
        </p:spPr>
        <p:txBody>
          <a:bodyPr tIns="38880"/>
          <a:lstStyle/>
          <a:p>
            <a:pPr defTabSz="1007943" eaLnBrk="1" fontAlgn="auto" hangingPunct="1">
              <a:spcAft>
                <a:spcPts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/>
            </a:pPr>
            <a:r>
              <a:rPr lang="pt-BR" sz="5291">
                <a:solidFill>
                  <a:schemeClr val="tx1">
                    <a:lumMod val="75000"/>
                    <a:lumOff val="25000"/>
                  </a:schemeClr>
                </a:solidFill>
              </a:rPr>
              <a:t>Políticas de Previdência Social</a:t>
            </a: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975" y="3132931"/>
            <a:ext cx="6921500" cy="2743200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562" y="3124869"/>
            <a:ext cx="6921500" cy="2743200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41DD1A-9D2E-4349-82DB-9B4F0205A03D}" type="slidenum">
              <a:rPr lang="pt-BR" smtClean="0"/>
              <a:pPr>
                <a:defRPr/>
              </a:pPr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51572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70975" cy="1262063"/>
          </a:xfrm>
        </p:spPr>
        <p:txBody>
          <a:bodyPr tIns="38880"/>
          <a:lstStyle/>
          <a:p>
            <a:pPr defTabSz="1007943" eaLnBrk="1" fontAlgn="auto" hangingPunct="1">
              <a:spcAft>
                <a:spcPts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/>
            </a:pPr>
            <a:r>
              <a:rPr lang="pt-BR" sz="5291">
                <a:solidFill>
                  <a:schemeClr val="tx1">
                    <a:lumMod val="75000"/>
                    <a:lumOff val="25000"/>
                  </a:schemeClr>
                </a:solidFill>
              </a:rPr>
              <a:t>Políticas de Previdência Social</a:t>
            </a: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975" y="3132931"/>
            <a:ext cx="6921500" cy="2743200"/>
          </a:xfr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562" y="3124869"/>
            <a:ext cx="6921500" cy="27432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41DD1A-9D2E-4349-82DB-9B4F0205A03D}" type="slidenum">
              <a:rPr lang="pt-BR" smtClean="0"/>
              <a:pPr>
                <a:defRPr/>
              </a:pPr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77601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70975" cy="1262063"/>
          </a:xfrm>
        </p:spPr>
        <p:txBody>
          <a:bodyPr tIns="38880"/>
          <a:lstStyle/>
          <a:p>
            <a:pPr defTabSz="1007943" eaLnBrk="1" fontAlgn="auto" hangingPunct="1">
              <a:spcAft>
                <a:spcPts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/>
            </a:pPr>
            <a:r>
              <a:rPr lang="pt-BR" sz="529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</a:t>
            </a:r>
            <a:r>
              <a:rPr lang="pt-BR" sz="529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Previdência</a:t>
            </a:r>
            <a:endParaRPr lang="pt-BR" sz="529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idx="1"/>
          </p:nvPr>
        </p:nvSpPr>
        <p:spPr>
          <a:xfrm>
            <a:off x="503238" y="2184400"/>
            <a:ext cx="9070975" cy="4475163"/>
          </a:xfrm>
        </p:spPr>
        <p:txBody>
          <a:bodyPr rtlCol="0">
            <a:normAutofit lnSpcReduction="10000"/>
          </a:bodyPr>
          <a:lstStyle/>
          <a:p>
            <a:pPr marL="100794" indent="-100794" algn="just" defTabSz="1007943" eaLnBrk="1" fontAlgn="auto" hangingPunct="1">
              <a:spcBef>
                <a:spcPts val="1323"/>
              </a:spcBef>
              <a:spcAft>
                <a:spcPts val="220"/>
              </a:spcAft>
              <a:defRPr/>
            </a:pPr>
            <a:r>
              <a:rPr lang="pt-BR" sz="2205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Sua </a:t>
            </a:r>
            <a:r>
              <a:rPr lang="pt-BR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missão é garantir proteção ao trabalhador e sua família, por meio de sistema público de política previdenciária solidária, inclusiva e sustentável, com o objetivo de promover o bem-estar social</a:t>
            </a:r>
            <a:r>
              <a:rPr lang="pt-BR" sz="2205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  <a:p>
            <a:pPr marL="100794" indent="-100794" algn="just" defTabSz="1007943" eaLnBrk="1" fontAlgn="auto" hangingPunct="1">
              <a:spcBef>
                <a:spcPts val="1323"/>
              </a:spcBef>
              <a:spcAft>
                <a:spcPts val="220"/>
              </a:spcAft>
              <a:defRPr/>
            </a:pPr>
            <a:endParaRPr lang="pt-BR" sz="2205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00794" indent="-100794" algn="just" defTabSz="1007943" eaLnBrk="1" fontAlgn="auto" hangingPunct="1">
              <a:spcBef>
                <a:spcPts val="1323"/>
              </a:spcBef>
              <a:spcAft>
                <a:spcPts val="220"/>
              </a:spcAft>
              <a:defRPr/>
            </a:pPr>
            <a:endParaRPr lang="pt-BR" sz="2205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00794" indent="-100794" algn="just" defTabSz="1007943" eaLnBrk="1" fontAlgn="auto" hangingPunct="1">
              <a:spcBef>
                <a:spcPts val="1323"/>
              </a:spcBef>
              <a:spcAft>
                <a:spcPts val="220"/>
              </a:spcAft>
              <a:defRPr/>
            </a:pPr>
            <a:endParaRPr lang="pt-BR" sz="2205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00794" indent="-100794" algn="just" defTabSz="1007943" eaLnBrk="1" fontAlgn="auto" hangingPunct="1">
              <a:spcBef>
                <a:spcPts val="1323"/>
              </a:spcBef>
              <a:spcAft>
                <a:spcPts val="220"/>
              </a:spcAft>
              <a:defRPr/>
            </a:pPr>
            <a:endParaRPr lang="pt-BR" sz="2205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 defTabSz="1007943" eaLnBrk="1" fontAlgn="auto" hangingPunct="1">
              <a:spcBef>
                <a:spcPts val="1323"/>
              </a:spcBef>
              <a:spcAft>
                <a:spcPts val="220"/>
              </a:spcAft>
              <a:buNone/>
              <a:defRPr/>
            </a:pPr>
            <a:endParaRPr lang="pt-BR" sz="2205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00794" indent="-100794" algn="just" defTabSz="1007943" eaLnBrk="1" fontAlgn="auto" hangingPunct="1">
              <a:spcBef>
                <a:spcPts val="1323"/>
              </a:spcBef>
              <a:spcAft>
                <a:spcPts val="220"/>
              </a:spcAft>
              <a:defRPr/>
            </a:pPr>
            <a:r>
              <a:rPr lang="pt-BR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E, tem como visão ser reconhecida como patrimônio do trabalhador e sua família, pela sustentabilidade dos regimes previdenciários e pela excelência na gestão, cobertura e atendimento.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896" y="3059757"/>
            <a:ext cx="7486714" cy="2370311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41DD1A-9D2E-4349-82DB-9B4F0205A03D}" type="slidenum">
              <a:rPr lang="pt-BR" smtClean="0"/>
              <a:pPr>
                <a:defRPr/>
              </a:pPr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98299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70975" cy="1262063"/>
          </a:xfrm>
        </p:spPr>
        <p:txBody>
          <a:bodyPr tIns="38880"/>
          <a:lstStyle/>
          <a:p>
            <a:pPr defTabSz="1007943" eaLnBrk="1" fontAlgn="auto" hangingPunct="1">
              <a:spcAft>
                <a:spcPts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/>
            </a:pPr>
            <a:r>
              <a:rPr lang="pt-BR" sz="5291">
                <a:solidFill>
                  <a:schemeClr val="tx1">
                    <a:lumMod val="75000"/>
                    <a:lumOff val="25000"/>
                  </a:schemeClr>
                </a:solidFill>
              </a:rPr>
              <a:t>Políticas de Previdência Social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562" y="3124869"/>
            <a:ext cx="6921500" cy="2743200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41DD1A-9D2E-4349-82DB-9B4F0205A03D}" type="slidenum">
              <a:rPr lang="pt-BR" smtClean="0"/>
              <a:pPr>
                <a:defRPr/>
              </a:pPr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60086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70975" cy="1262063"/>
          </a:xfrm>
        </p:spPr>
        <p:txBody>
          <a:bodyPr tIns="38880">
            <a:normAutofit fontScale="90000"/>
          </a:bodyPr>
          <a:lstStyle/>
          <a:p>
            <a:pPr defTabSz="1007943" eaLnBrk="1" fontAlgn="auto" hangingPunct="1">
              <a:spcAft>
                <a:spcPts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/>
            </a:pPr>
            <a:r>
              <a:rPr lang="pt-BR" sz="529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Previdência </a:t>
            </a:r>
            <a:r>
              <a:rPr lang="pt-BR" sz="529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serviço público </a:t>
            </a:r>
            <a:r>
              <a:rPr lang="pt-BR" sz="529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pt-BR" sz="529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pt-BR" sz="529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RPPS</a:t>
            </a:r>
            <a:endParaRPr lang="pt-BR" sz="529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434" name="Rectangle 2"/>
          <p:cNvSpPr>
            <a:spLocks noGrp="1" noChangeArrowheads="1"/>
          </p:cNvSpPr>
          <p:nvPr>
            <p:ph idx="1"/>
          </p:nvPr>
        </p:nvSpPr>
        <p:spPr>
          <a:xfrm>
            <a:off x="503238" y="2184994"/>
            <a:ext cx="9070975" cy="4475163"/>
          </a:xfrm>
        </p:spPr>
        <p:txBody>
          <a:bodyPr rtlCol="0">
            <a:normAutofit/>
          </a:bodyPr>
          <a:lstStyle/>
          <a:p>
            <a:pPr marL="100794" indent="-100794" algn="just" defTabSz="1007943" eaLnBrk="1" fontAlgn="auto" hangingPunct="1">
              <a:spcBef>
                <a:spcPts val="1323"/>
              </a:spcBef>
              <a:spcAft>
                <a:spcPts val="220"/>
              </a:spcAft>
              <a:defRPr/>
            </a:pPr>
            <a:r>
              <a:rPr lang="pt-BR" dirty="0"/>
              <a:t>Os servidores públicos titulares de cargos efetivos da União, dos Estados, do Distrito Federal e dos Municípios possuem direito a Regime Próprio de Previdência Social conforme está previsto no art. 40 da Constituição Federal</a:t>
            </a:r>
            <a:r>
              <a:rPr lang="pt-BR" dirty="0" smtClean="0"/>
              <a:t>.</a:t>
            </a:r>
          </a:p>
          <a:p>
            <a:pPr marL="100794" indent="-100794" algn="just" defTabSz="1007943" eaLnBrk="1" fontAlgn="auto" hangingPunct="1">
              <a:spcBef>
                <a:spcPts val="1323"/>
              </a:spcBef>
              <a:spcAft>
                <a:spcPts val="220"/>
              </a:spcAft>
              <a:defRPr/>
            </a:pPr>
            <a:r>
              <a:rPr lang="pt-BR" dirty="0"/>
              <a:t/>
            </a:r>
            <a:br>
              <a:rPr lang="pt-BR" dirty="0"/>
            </a:br>
            <a:r>
              <a:rPr lang="pt-BR" dirty="0"/>
              <a:t>Os regimes próprios são instituídos e organizados pelos respectivos entes federativos de acordo com as normas estabelecidas na </a:t>
            </a:r>
            <a:r>
              <a:rPr lang="pt-BR" b="1" dirty="0"/>
              <a:t>Lei nº 9.717/98</a:t>
            </a:r>
            <a:r>
              <a:rPr lang="pt-BR" dirty="0"/>
              <a:t>, que iniciou a regulamentação desses regimes. A partir da instituição do regime próprio, por lei, os servidores titulares de cargos efetivos são afastados do Regime Geral de Previdência Social - RGPS</a:t>
            </a:r>
            <a:r>
              <a:rPr lang="pt-BR" dirty="0" smtClean="0"/>
              <a:t>.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41DD1A-9D2E-4349-82DB-9B4F0205A03D}" type="slidenum">
              <a:rPr lang="pt-BR" smtClean="0"/>
              <a:pPr>
                <a:defRPr/>
              </a:pPr>
              <a:t>31</a:t>
            </a:fld>
            <a:endParaRPr lang="pt-B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70975" cy="1262063"/>
          </a:xfrm>
        </p:spPr>
        <p:txBody>
          <a:bodyPr tIns="38880">
            <a:normAutofit fontScale="90000"/>
          </a:bodyPr>
          <a:lstStyle/>
          <a:p>
            <a:pPr defTabSz="1007943" eaLnBrk="1" fontAlgn="auto" hangingPunct="1">
              <a:spcAft>
                <a:spcPts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/>
            </a:pPr>
            <a:r>
              <a:rPr lang="pt-BR" sz="529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Saúde</a:t>
            </a:r>
            <a:br>
              <a:rPr lang="pt-BR" sz="529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pt-BR" sz="529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Segurança </a:t>
            </a:r>
            <a:r>
              <a:rPr lang="pt-BR" sz="529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Ocupacional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idx="1"/>
          </p:nvPr>
        </p:nvSpPr>
        <p:spPr>
          <a:xfrm>
            <a:off x="503238" y="2195513"/>
            <a:ext cx="4321175" cy="4475162"/>
          </a:xfrm>
        </p:spPr>
        <p:txBody>
          <a:bodyPr rtlCol="0">
            <a:normAutofit/>
          </a:bodyPr>
          <a:lstStyle/>
          <a:p>
            <a:pPr marL="100794" indent="-100794" algn="just" defTabSz="1007943" eaLnBrk="1" fontAlgn="auto" hangingPunct="1">
              <a:spcBef>
                <a:spcPts val="1323"/>
              </a:spcBef>
              <a:spcAft>
                <a:spcPts val="220"/>
              </a:spcAft>
              <a:defRPr/>
            </a:pPr>
            <a:r>
              <a:rPr lang="pt-BR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 2007, foram contabilizados mediante Comunicação de Acidente do Trabalho </a:t>
            </a:r>
            <a:r>
              <a:rPr lang="pt-BR" sz="2205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CAT: </a:t>
            </a:r>
            <a:r>
              <a:rPr lang="pt-BR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518.415 acidentes e doenças do trabalho, além dos casos de notificação destes eventos a Previdência Social reconheceu mais 141.108 casos que não tinham uma CAT vinculada</a:t>
            </a:r>
            <a:r>
              <a:rPr lang="pt-BR" sz="2205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100794" indent="-100794" algn="just" defTabSz="1007943" eaLnBrk="1" fontAlgn="auto" hangingPunct="1">
              <a:spcBef>
                <a:spcPts val="1323"/>
              </a:spcBef>
              <a:spcAft>
                <a:spcPts val="220"/>
              </a:spcAft>
              <a:defRPr/>
            </a:pPr>
            <a:r>
              <a:rPr lang="pt-BR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 2011 foram registrados 711.164 acidentes e doenças do trabalho, entre os trabalhadores assegurados da Previdência Social. </a:t>
            </a:r>
            <a:endParaRPr lang="pt-BR" sz="2205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00794" indent="-100794" algn="just" defTabSz="1007943" eaLnBrk="1" fontAlgn="auto" hangingPunct="1">
              <a:spcBef>
                <a:spcPts val="1323"/>
              </a:spcBef>
              <a:spcAft>
                <a:spcPts val="220"/>
              </a:spcAft>
              <a:defRPr/>
            </a:pPr>
            <a:endParaRPr lang="pt-BR" sz="2205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 defTabSz="1007943" eaLnBrk="1" fontAlgn="auto" hangingPunct="1">
              <a:spcBef>
                <a:spcPts val="1323"/>
              </a:spcBef>
              <a:spcAft>
                <a:spcPts val="220"/>
              </a:spcAft>
              <a:buFont typeface="Calibri" panose="020F0502020204030204" pitchFamily="34" charset="0"/>
              <a:buNone/>
              <a:defRPr/>
            </a:pPr>
            <a:endParaRPr lang="pt-BR" sz="2205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defTabSz="1007943" eaLnBrk="1" fontAlgn="auto" hangingPunct="1">
              <a:spcBef>
                <a:spcPts val="1323"/>
              </a:spcBef>
              <a:spcAft>
                <a:spcPts val="220"/>
              </a:spcAft>
              <a:buFont typeface="Calibri" panose="020F0502020204030204" pitchFamily="34" charset="0"/>
              <a:buNone/>
              <a:defRPr/>
            </a:pPr>
            <a:endParaRPr lang="pt-BR" sz="2205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2" name="Gráfico 5"/>
          <p:cNvGraphicFramePr>
            <a:graphicFrameLocks/>
          </p:cNvGraphicFramePr>
          <p:nvPr/>
        </p:nvGraphicFramePr>
        <p:xfrm>
          <a:off x="5184775" y="2051050"/>
          <a:ext cx="4389438" cy="4249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41DD1A-9D2E-4349-82DB-9B4F0205A03D}" type="slidenum">
              <a:rPr lang="pt-BR" smtClean="0"/>
              <a:pPr>
                <a:defRPr/>
              </a:pPr>
              <a:t>32</a:t>
            </a:fld>
            <a:endParaRPr lang="pt-B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70975" cy="1262063"/>
          </a:xfrm>
        </p:spPr>
        <p:txBody>
          <a:bodyPr tIns="38880">
            <a:normAutofit fontScale="90000"/>
          </a:bodyPr>
          <a:lstStyle/>
          <a:p>
            <a:pPr defTabSz="1007943" eaLnBrk="1" fontAlgn="auto" hangingPunct="1">
              <a:spcAft>
                <a:spcPts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/>
            </a:pPr>
            <a:r>
              <a:rPr lang="pt-BR" sz="529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Saúde</a:t>
            </a:r>
            <a:br>
              <a:rPr lang="pt-BR" sz="529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pt-BR" sz="529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Segurança </a:t>
            </a:r>
            <a:r>
              <a:rPr lang="pt-BR" sz="529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Ocupacional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idx="1"/>
          </p:nvPr>
        </p:nvSpPr>
        <p:spPr>
          <a:xfrm>
            <a:off x="503238" y="2195513"/>
            <a:ext cx="9070975" cy="4475162"/>
          </a:xfrm>
        </p:spPr>
        <p:txBody>
          <a:bodyPr rtlCol="0">
            <a:normAutofit/>
          </a:bodyPr>
          <a:lstStyle/>
          <a:p>
            <a:pPr marL="100794" indent="-100794" algn="just" defTabSz="1007943" eaLnBrk="1" fontAlgn="auto" hangingPunct="1">
              <a:spcBef>
                <a:spcPts val="1323"/>
              </a:spcBef>
              <a:spcAft>
                <a:spcPts val="220"/>
              </a:spcAft>
              <a:defRPr/>
            </a:pPr>
            <a:r>
              <a:rPr lang="pt-BR" sz="2205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Dados de 2011</a:t>
            </a:r>
            <a:r>
              <a:rPr lang="pt-BR" sz="2205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marL="423336" lvl="1" indent="-201589" algn="just" defTabSz="1007943" eaLnBrk="1" fontAlgn="auto" hangingPunct="1">
              <a:spcBef>
                <a:spcPts val="220"/>
              </a:spcBef>
              <a:spcAft>
                <a:spcPts val="441"/>
              </a:spcAft>
              <a:buFont typeface="Arial" panose="020B0604020202020204" pitchFamily="34" charset="0"/>
              <a:buChar char="•"/>
              <a:defRPr/>
            </a:pPr>
            <a:r>
              <a:rPr lang="pt-BR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15.083 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doenças relacionadas ao </a:t>
            </a:r>
            <a:r>
              <a:rPr lang="pt-BR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trabalho;</a:t>
            </a:r>
          </a:p>
          <a:p>
            <a:pPr marL="423336" lvl="1" indent="-201589" algn="just" defTabSz="1007943" eaLnBrk="1" fontAlgn="auto" hangingPunct="1">
              <a:spcBef>
                <a:spcPts val="220"/>
              </a:spcBef>
              <a:spcAft>
                <a:spcPts val="441"/>
              </a:spcAft>
              <a:buFont typeface="Arial" panose="020B0604020202020204" pitchFamily="34" charset="0"/>
              <a:buChar char="•"/>
              <a:defRPr/>
            </a:pP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afastamento das atividades de 611.576 trabalhadores devido à incapacidade </a:t>
            </a:r>
            <a:r>
              <a:rPr lang="pt-BR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temporária;</a:t>
            </a:r>
          </a:p>
          <a:p>
            <a:pPr marL="423336" lvl="1" indent="-201589" algn="just" defTabSz="1007943" eaLnBrk="1" fontAlgn="auto" hangingPunct="1">
              <a:spcBef>
                <a:spcPts val="220"/>
              </a:spcBef>
              <a:spcAft>
                <a:spcPts val="441"/>
              </a:spcAft>
              <a:buFont typeface="Arial" panose="020B0604020202020204" pitchFamily="34" charset="0"/>
              <a:buChar char="•"/>
              <a:defRPr/>
            </a:pP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14.811 trabalhadores por incapacidade </a:t>
            </a:r>
            <a:r>
              <a:rPr lang="pt-BR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permanente;</a:t>
            </a:r>
          </a:p>
          <a:p>
            <a:pPr marL="423336" lvl="1" indent="-201589" algn="just" defTabSz="1007943" eaLnBrk="1" fontAlgn="auto" hangingPunct="1">
              <a:spcBef>
                <a:spcPts val="220"/>
              </a:spcBef>
              <a:spcAft>
                <a:spcPts val="441"/>
              </a:spcAft>
              <a:buFont typeface="Arial" panose="020B0604020202020204" pitchFamily="34" charset="0"/>
              <a:buChar char="•"/>
              <a:defRPr/>
            </a:pP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óbito de 2.884 </a:t>
            </a:r>
            <a:r>
              <a:rPr lang="pt-BR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cidadãos;</a:t>
            </a:r>
          </a:p>
          <a:p>
            <a:pPr marL="423336" lvl="1" indent="-201589" algn="just" defTabSz="1007943" eaLnBrk="1" fontAlgn="auto" hangingPunct="1">
              <a:spcBef>
                <a:spcPts val="220"/>
              </a:spcBef>
              <a:spcAft>
                <a:spcPts val="441"/>
              </a:spcAft>
              <a:buFont typeface="Arial" panose="020B0604020202020204" pitchFamily="34" charset="0"/>
              <a:buChar char="•"/>
              <a:defRPr/>
            </a:pPr>
            <a:r>
              <a:rPr lang="pt-BR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1 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morte a cada 3 horas, decorrente dos fatores </a:t>
            </a:r>
            <a:r>
              <a:rPr lang="pt-BR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ambientais;</a:t>
            </a:r>
          </a:p>
          <a:p>
            <a:pPr marL="423336" lvl="1" indent="-201589" algn="just" defTabSz="1007943" eaLnBrk="1" fontAlgn="auto" hangingPunct="1">
              <a:spcBef>
                <a:spcPts val="220"/>
              </a:spcBef>
              <a:spcAft>
                <a:spcPts val="441"/>
              </a:spcAft>
              <a:buFont typeface="Arial" panose="020B0604020202020204" pitchFamily="34" charset="0"/>
              <a:buChar char="•"/>
              <a:defRPr/>
            </a:pPr>
            <a:r>
              <a:rPr lang="pt-BR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cerca 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 81 acidentes e doenças do trabalho reconhecidos a cada 1 hora na jornada </a:t>
            </a:r>
            <a:r>
              <a:rPr lang="pt-BR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diária;</a:t>
            </a:r>
          </a:p>
          <a:p>
            <a:pPr marL="423336" lvl="1" indent="-201589" algn="just" defTabSz="1007943" eaLnBrk="1" fontAlgn="auto" hangingPunct="1">
              <a:spcBef>
                <a:spcPts val="220"/>
              </a:spcBef>
              <a:spcAft>
                <a:spcPts val="441"/>
              </a:spcAft>
              <a:buFont typeface="Arial" panose="020B0604020202020204" pitchFamily="34" charset="0"/>
              <a:buChar char="•"/>
              <a:defRPr/>
            </a:pP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média 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 49 trabalhadores/dia que não mais retornaram ao trabalho devido a invalidez ou morte. </a:t>
            </a:r>
          </a:p>
          <a:p>
            <a:pPr marL="100794" indent="-100794" algn="just" defTabSz="1007943" eaLnBrk="1" fontAlgn="auto" hangingPunct="1">
              <a:spcBef>
                <a:spcPts val="1323"/>
              </a:spcBef>
              <a:spcAft>
                <a:spcPts val="220"/>
              </a:spcAft>
              <a:defRPr/>
            </a:pPr>
            <a:endParaRPr lang="pt-BR" sz="2205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defTabSz="1007943" eaLnBrk="1" fontAlgn="auto" hangingPunct="1">
              <a:spcBef>
                <a:spcPts val="1323"/>
              </a:spcBef>
              <a:spcAft>
                <a:spcPts val="220"/>
              </a:spcAft>
              <a:buFont typeface="Calibri" panose="020F0502020204030204" pitchFamily="34" charset="0"/>
              <a:buNone/>
              <a:defRPr/>
            </a:pPr>
            <a:endParaRPr lang="pt-BR" sz="2205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41DD1A-9D2E-4349-82DB-9B4F0205A03D}" type="slidenum">
              <a:rPr lang="pt-BR" smtClean="0"/>
              <a:pPr>
                <a:defRPr/>
              </a:pPr>
              <a:t>33</a:t>
            </a:fld>
            <a:endParaRPr lang="pt-B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70975" cy="1262063"/>
          </a:xfrm>
        </p:spPr>
        <p:txBody>
          <a:bodyPr tIns="38880">
            <a:normAutofit fontScale="90000"/>
          </a:bodyPr>
          <a:lstStyle/>
          <a:p>
            <a:pPr defTabSz="1007943" eaLnBrk="1" fontAlgn="auto" hangingPunct="1">
              <a:spcAft>
                <a:spcPts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/>
            </a:pPr>
            <a:r>
              <a:rPr lang="pt-BR" sz="529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Saúde </a:t>
            </a:r>
            <a:r>
              <a:rPr lang="pt-BR" sz="529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pt-BR" sz="529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pt-BR" sz="529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Segurança </a:t>
            </a:r>
            <a:r>
              <a:rPr lang="pt-BR" sz="529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Ocupacional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idx="1"/>
          </p:nvPr>
        </p:nvSpPr>
        <p:spPr>
          <a:xfrm>
            <a:off x="503238" y="2195513"/>
            <a:ext cx="4824412" cy="4475162"/>
          </a:xfrm>
        </p:spPr>
        <p:txBody>
          <a:bodyPr rtlCol="0">
            <a:normAutofit/>
          </a:bodyPr>
          <a:lstStyle/>
          <a:p>
            <a:pPr marL="100794" indent="-100794" algn="just" defTabSz="1007943" eaLnBrk="1" fontAlgn="auto" hangingPunct="1">
              <a:spcBef>
                <a:spcPts val="1323"/>
              </a:spcBef>
              <a:spcAft>
                <a:spcPts val="220"/>
              </a:spcAft>
              <a:buFont typeface="Wingdings" panose="05000000000000000000" pitchFamily="2" charset="2"/>
              <a:buChar char="§"/>
              <a:defRPr/>
            </a:pPr>
            <a:r>
              <a:rPr lang="pt-BR" sz="2205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R</a:t>
            </a:r>
            <a:r>
              <a:rPr lang="pt-BR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$ 15,9 bilhões/ano </a:t>
            </a:r>
            <a:r>
              <a:rPr lang="pt-BR" sz="2205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pagos </a:t>
            </a:r>
            <a:r>
              <a:rPr lang="pt-BR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pelo </a:t>
            </a:r>
            <a:r>
              <a:rPr lang="pt-BR" sz="2205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INSS de </a:t>
            </a:r>
            <a:r>
              <a:rPr lang="pt-BR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benefícios devido a acidentes e doenças do </a:t>
            </a:r>
            <a:r>
              <a:rPr lang="pt-BR" sz="2205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trabalho e aposentadorias </a:t>
            </a:r>
            <a:r>
              <a:rPr lang="pt-BR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 </a:t>
            </a:r>
            <a:r>
              <a:rPr lang="pt-BR" sz="2205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2011;</a:t>
            </a:r>
          </a:p>
          <a:p>
            <a:pPr marL="100794" indent="-100794" algn="just" defTabSz="1007943" eaLnBrk="1" fontAlgn="auto" hangingPunct="1">
              <a:spcBef>
                <a:spcPts val="1323"/>
              </a:spcBef>
              <a:spcAft>
                <a:spcPts val="220"/>
              </a:spcAft>
              <a:buFont typeface="Wingdings" panose="05000000000000000000" pitchFamily="2" charset="2"/>
              <a:buChar char="§"/>
              <a:defRPr/>
            </a:pPr>
            <a:r>
              <a:rPr lang="pt-BR" sz="2205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O custo </a:t>
            </a:r>
            <a:r>
              <a:rPr lang="pt-BR" sz="220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operacional do INSS mais as despesas na área da saúde e afins o custo global atinge valor da ordem de R$ 63,60 bilhões.</a:t>
            </a:r>
            <a:endParaRPr lang="pt-BR" sz="2205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00794" indent="-100794" algn="just" defTabSz="1007943" eaLnBrk="1" fontAlgn="auto" hangingPunct="1">
              <a:spcBef>
                <a:spcPts val="1323"/>
              </a:spcBef>
              <a:spcAft>
                <a:spcPts val="220"/>
              </a:spcAft>
              <a:buFont typeface="Wingdings" panose="05000000000000000000" pitchFamily="2" charset="2"/>
              <a:buChar char="§"/>
              <a:defRPr/>
            </a:pPr>
            <a:endParaRPr lang="pt-BR" sz="2205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defTabSz="1007943" eaLnBrk="1" fontAlgn="auto" hangingPunct="1">
              <a:spcBef>
                <a:spcPts val="1323"/>
              </a:spcBef>
              <a:spcAft>
                <a:spcPts val="220"/>
              </a:spcAft>
              <a:buFont typeface="Calibri" panose="020F0502020204030204" pitchFamily="34" charset="0"/>
              <a:buNone/>
              <a:defRPr/>
            </a:pPr>
            <a:endParaRPr lang="pt-BR" sz="2205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2" name="Gráfico 6"/>
          <p:cNvGraphicFramePr>
            <a:graphicFrameLocks/>
          </p:cNvGraphicFramePr>
          <p:nvPr/>
        </p:nvGraphicFramePr>
        <p:xfrm>
          <a:off x="5327650" y="2206625"/>
          <a:ext cx="4465638" cy="4597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41DD1A-9D2E-4349-82DB-9B4F0205A03D}" type="slidenum">
              <a:rPr lang="pt-BR" smtClean="0"/>
              <a:pPr>
                <a:defRPr/>
              </a:pPr>
              <a:t>34</a:t>
            </a:fld>
            <a:endParaRPr lang="pt-B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70975" cy="1262063"/>
          </a:xfrm>
        </p:spPr>
        <p:txBody>
          <a:bodyPr tIns="38880"/>
          <a:lstStyle/>
          <a:p>
            <a:pPr defTabSz="1007943" eaLnBrk="1" fontAlgn="auto" hangingPunct="1">
              <a:spcAft>
                <a:spcPts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/>
            </a:pPr>
            <a:r>
              <a:rPr lang="pt-BR" sz="5291">
                <a:solidFill>
                  <a:schemeClr val="tx1">
                    <a:lumMod val="75000"/>
                    <a:lumOff val="25000"/>
                  </a:schemeClr>
                </a:solidFill>
              </a:rPr>
              <a:t>Previdência Complementar</a:t>
            </a:r>
          </a:p>
        </p:txBody>
      </p:sp>
      <p:sp>
        <p:nvSpPr>
          <p:cNvPr id="20482" name="Rectangle 2"/>
          <p:cNvSpPr>
            <a:spLocks noGrp="1" noChangeArrowheads="1"/>
          </p:cNvSpPr>
          <p:nvPr>
            <p:ph idx="1"/>
          </p:nvPr>
        </p:nvSpPr>
        <p:spPr>
          <a:xfrm>
            <a:off x="503238" y="2112963"/>
            <a:ext cx="9070975" cy="4475162"/>
          </a:xfrm>
        </p:spPr>
        <p:txBody>
          <a:bodyPr rtlCol="0">
            <a:normAutofit/>
          </a:bodyPr>
          <a:lstStyle/>
          <a:p>
            <a:pPr marL="100794" indent="-100794" algn="just" defTabSz="1007943" eaLnBrk="1" fontAlgn="auto" hangingPunct="1">
              <a:spcBef>
                <a:spcPts val="1323"/>
              </a:spcBef>
              <a:spcAft>
                <a:spcPts val="220"/>
              </a:spcAft>
              <a:defRPr/>
            </a:pPr>
            <a:r>
              <a:rPr lang="pt-BR" sz="2400" dirty="0" smtClean="0"/>
              <a:t>É </a:t>
            </a:r>
            <a:r>
              <a:rPr lang="pt-BR" sz="2400" dirty="0"/>
              <a:t>um beneficio opcional  que dá ao trabalhador um seguro previdenciário adicional.       Além disso, a </a:t>
            </a:r>
            <a:r>
              <a:rPr lang="pt-BR" sz="2400" dirty="0" err="1"/>
              <a:t>Precidencia</a:t>
            </a:r>
            <a:r>
              <a:rPr lang="pt-BR" sz="2400" dirty="0"/>
              <a:t> Complementar protege o trabalhador contra riscos de morte, acidentes, doenças, invalidez </a:t>
            </a:r>
            <a:r>
              <a:rPr lang="pt-BR" sz="2400" dirty="0" smtClean="0"/>
              <a:t>etc.</a:t>
            </a:r>
          </a:p>
          <a:p>
            <a:pPr marL="100794" indent="-100794" defTabSz="1007943" eaLnBrk="1" fontAlgn="auto" hangingPunct="1">
              <a:spcBef>
                <a:spcPts val="1323"/>
              </a:spcBef>
              <a:spcAft>
                <a:spcPts val="220"/>
              </a:spcAft>
              <a:defRPr/>
            </a:pPr>
            <a:r>
              <a:rPr lang="pt-BR" sz="2400" b="1" dirty="0" smtClean="0"/>
              <a:t>TIPOS </a:t>
            </a:r>
            <a:r>
              <a:rPr lang="pt-BR" sz="2400" b="1" dirty="0"/>
              <a:t>DE PREVIDENCIA </a:t>
            </a:r>
            <a:r>
              <a:rPr lang="pt-BR" sz="2400" b="1" dirty="0" smtClean="0"/>
              <a:t>COMPLEMENTAR</a:t>
            </a:r>
          </a:p>
          <a:p>
            <a:pPr marL="423056" lvl="1" indent="-100794" defTabSz="1007943" eaLnBrk="1" fontAlgn="auto" hangingPunct="1">
              <a:spcBef>
                <a:spcPts val="1323"/>
              </a:spcBef>
              <a:spcAft>
                <a:spcPts val="220"/>
              </a:spcAft>
              <a:defRPr/>
            </a:pPr>
            <a:r>
              <a:rPr lang="pt-BR" sz="2100" dirty="0" smtClean="0"/>
              <a:t>a</a:t>
            </a:r>
            <a:r>
              <a:rPr lang="pt-BR" sz="2100" dirty="0"/>
              <a:t>) </a:t>
            </a:r>
            <a:r>
              <a:rPr lang="pt-BR" sz="2100" dirty="0" err="1"/>
              <a:t>Previdencia</a:t>
            </a:r>
            <a:r>
              <a:rPr lang="pt-BR" sz="2100" dirty="0"/>
              <a:t> aberta</a:t>
            </a:r>
            <a:br>
              <a:rPr lang="pt-BR" sz="2100" dirty="0"/>
            </a:br>
            <a:r>
              <a:rPr lang="pt-BR" sz="2100" dirty="0"/>
              <a:t>B) </a:t>
            </a:r>
            <a:r>
              <a:rPr lang="pt-BR" sz="2100" dirty="0" err="1"/>
              <a:t>Previdencia</a:t>
            </a:r>
            <a:r>
              <a:rPr lang="pt-BR" sz="2100" dirty="0"/>
              <a:t> fechada</a:t>
            </a:r>
            <a:endParaRPr lang="pt-BR" sz="1905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41DD1A-9D2E-4349-82DB-9B4F0205A03D}" type="slidenum">
              <a:rPr lang="pt-BR" smtClean="0"/>
              <a:pPr>
                <a:defRPr/>
              </a:pPr>
              <a:t>35</a:t>
            </a:fld>
            <a:endParaRPr lang="pt-B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70975" cy="1262063"/>
          </a:xfrm>
        </p:spPr>
        <p:txBody>
          <a:bodyPr tIns="38880"/>
          <a:lstStyle/>
          <a:p>
            <a:pPr defTabSz="1007943" eaLnBrk="1" fontAlgn="auto" hangingPunct="1">
              <a:spcAft>
                <a:spcPts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/>
            </a:pPr>
            <a:r>
              <a:rPr lang="pt-BR" sz="5291">
                <a:solidFill>
                  <a:schemeClr val="tx1">
                    <a:lumMod val="75000"/>
                    <a:lumOff val="25000"/>
                  </a:schemeClr>
                </a:solidFill>
              </a:rPr>
              <a:t>Previdência Complementar</a:t>
            </a:r>
          </a:p>
        </p:txBody>
      </p:sp>
      <p:sp>
        <p:nvSpPr>
          <p:cNvPr id="20482" name="Rectangle 2"/>
          <p:cNvSpPr>
            <a:spLocks noGrp="1" noChangeArrowheads="1"/>
          </p:cNvSpPr>
          <p:nvPr>
            <p:ph idx="1"/>
          </p:nvPr>
        </p:nvSpPr>
        <p:spPr>
          <a:xfrm>
            <a:off x="503238" y="2112963"/>
            <a:ext cx="9070975" cy="4475162"/>
          </a:xfrm>
        </p:spPr>
        <p:txBody>
          <a:bodyPr rtlCol="0">
            <a:normAutofit/>
          </a:bodyPr>
          <a:lstStyle/>
          <a:p>
            <a:pPr marL="100794" indent="-100794" defTabSz="1007943" eaLnBrk="1" fontAlgn="auto" hangingPunct="1">
              <a:spcBef>
                <a:spcPts val="1323"/>
              </a:spcBef>
              <a:spcAft>
                <a:spcPts val="220"/>
              </a:spcAft>
              <a:defRPr/>
            </a:pPr>
            <a:r>
              <a:rPr lang="pt-BR" sz="2400" b="1" dirty="0"/>
              <a:t>COMO </a:t>
            </a:r>
            <a:r>
              <a:rPr lang="pt-BR" sz="2400" b="1" dirty="0" smtClean="0"/>
              <a:t>FUNCIONA:</a:t>
            </a:r>
          </a:p>
          <a:p>
            <a:pPr marL="100794" indent="-100794" algn="just" defTabSz="1007943" eaLnBrk="1" fontAlgn="auto" hangingPunct="1">
              <a:spcBef>
                <a:spcPts val="1323"/>
              </a:spcBef>
              <a:spcAft>
                <a:spcPts val="220"/>
              </a:spcAft>
              <a:defRPr/>
            </a:pPr>
            <a:r>
              <a:rPr lang="pt-BR" dirty="0" smtClean="0"/>
              <a:t>O </a:t>
            </a:r>
            <a:r>
              <a:rPr lang="pt-BR" dirty="0"/>
              <a:t>cidadão deposita uma quantia mensal. O acumulado poderá ser retirado integral ou mensalmente pelo </a:t>
            </a:r>
            <a:r>
              <a:rPr lang="pt-BR" dirty="0" smtClean="0"/>
              <a:t>depositante.</a:t>
            </a:r>
          </a:p>
          <a:p>
            <a:pPr marL="100794" indent="-100794" algn="just" defTabSz="1007943" eaLnBrk="1" fontAlgn="auto" hangingPunct="1">
              <a:spcBef>
                <a:spcPts val="1323"/>
              </a:spcBef>
              <a:spcAft>
                <a:spcPts val="220"/>
              </a:spcAft>
              <a:defRPr/>
            </a:pPr>
            <a:r>
              <a:rPr lang="pt-BR" dirty="0" smtClean="0"/>
              <a:t>A </a:t>
            </a:r>
            <a:r>
              <a:rPr lang="pt-BR" b="1" dirty="0"/>
              <a:t>SUSEP (Superintendência de Seguros Privados) </a:t>
            </a:r>
            <a:r>
              <a:rPr lang="pt-BR" dirty="0"/>
              <a:t>é o órgão fiscalizador das instituições que trabalham com os planos de </a:t>
            </a:r>
            <a:r>
              <a:rPr lang="pt-BR" dirty="0" smtClean="0"/>
              <a:t>Previdência </a:t>
            </a:r>
            <a:r>
              <a:rPr lang="pt-BR" dirty="0"/>
              <a:t>Aberta.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41DD1A-9D2E-4349-82DB-9B4F0205A03D}" type="slidenum">
              <a:rPr lang="pt-BR" smtClean="0"/>
              <a:pPr>
                <a:defRPr/>
              </a:pPr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89535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70975" cy="1262063"/>
          </a:xfrm>
        </p:spPr>
        <p:txBody>
          <a:bodyPr tIns="38880"/>
          <a:lstStyle/>
          <a:p>
            <a:pPr defTabSz="1007943" eaLnBrk="1" fontAlgn="auto" hangingPunct="1">
              <a:spcAft>
                <a:spcPts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/>
            </a:pPr>
            <a:r>
              <a:rPr lang="pt-BR" sz="5291">
                <a:solidFill>
                  <a:schemeClr val="tx1">
                    <a:lumMod val="75000"/>
                    <a:lumOff val="25000"/>
                  </a:schemeClr>
                </a:solidFill>
              </a:rPr>
              <a:t>Previdência Complementar</a:t>
            </a:r>
          </a:p>
        </p:txBody>
      </p:sp>
      <p:sp>
        <p:nvSpPr>
          <p:cNvPr id="20482" name="Rectangle 2"/>
          <p:cNvSpPr>
            <a:spLocks noGrp="1" noChangeArrowheads="1"/>
          </p:cNvSpPr>
          <p:nvPr>
            <p:ph idx="1"/>
          </p:nvPr>
        </p:nvSpPr>
        <p:spPr>
          <a:xfrm>
            <a:off x="503238" y="2112963"/>
            <a:ext cx="9070975" cy="4475162"/>
          </a:xfrm>
        </p:spPr>
        <p:txBody>
          <a:bodyPr rtlCol="0">
            <a:normAutofit/>
          </a:bodyPr>
          <a:lstStyle/>
          <a:p>
            <a:pPr marL="100794" indent="-100794" defTabSz="1007943" eaLnBrk="1" fontAlgn="auto" hangingPunct="1">
              <a:spcBef>
                <a:spcPts val="1323"/>
              </a:spcBef>
              <a:spcAft>
                <a:spcPts val="220"/>
              </a:spcAft>
              <a:defRPr/>
            </a:pPr>
            <a:r>
              <a:rPr lang="pt-BR" sz="2400" b="1" dirty="0"/>
              <a:t>PREVIDENCIA </a:t>
            </a:r>
            <a:r>
              <a:rPr lang="pt-BR" sz="2400" b="1" dirty="0" smtClean="0"/>
              <a:t>PRIVADA</a:t>
            </a:r>
          </a:p>
          <a:p>
            <a:pPr marL="100794" indent="-100794" algn="just" defTabSz="1007943" eaLnBrk="1" fontAlgn="auto" hangingPunct="1">
              <a:spcBef>
                <a:spcPts val="1323"/>
              </a:spcBef>
              <a:spcAft>
                <a:spcPts val="220"/>
              </a:spcAft>
              <a:defRPr/>
            </a:pPr>
            <a:r>
              <a:rPr lang="pt-BR" b="1" dirty="0" smtClean="0"/>
              <a:t>Entidades </a:t>
            </a:r>
            <a:r>
              <a:rPr lang="pt-BR" b="1" dirty="0"/>
              <a:t>fechadas da Previdência Complementar (EFPC), </a:t>
            </a:r>
            <a:r>
              <a:rPr lang="pt-BR" dirty="0"/>
              <a:t>são fundos de pensão sem fins lucrativos, com planos de previdência </a:t>
            </a:r>
            <a:r>
              <a:rPr lang="pt-BR" dirty="0" smtClean="0"/>
              <a:t>coletivos.</a:t>
            </a:r>
          </a:p>
          <a:p>
            <a:pPr marL="100794" indent="-100794" algn="just" defTabSz="1007943" eaLnBrk="1" fontAlgn="auto" hangingPunct="1">
              <a:spcBef>
                <a:spcPts val="1323"/>
              </a:spcBef>
              <a:spcAft>
                <a:spcPts val="220"/>
              </a:spcAft>
              <a:defRPr/>
            </a:pPr>
            <a:r>
              <a:rPr lang="pt-BR" b="1" dirty="0" smtClean="0"/>
              <a:t>PÚBLICO ALVO</a:t>
            </a:r>
          </a:p>
          <a:p>
            <a:pPr marL="100794" indent="-100794" algn="just" defTabSz="1007943" eaLnBrk="1" fontAlgn="auto" hangingPunct="1">
              <a:spcBef>
                <a:spcPts val="1323"/>
              </a:spcBef>
              <a:spcAft>
                <a:spcPts val="220"/>
              </a:spcAft>
              <a:defRPr/>
            </a:pPr>
            <a:r>
              <a:rPr lang="pt-BR" dirty="0" smtClean="0"/>
              <a:t>São </a:t>
            </a:r>
            <a:r>
              <a:rPr lang="pt-BR" dirty="0"/>
              <a:t>direcionados aos chamados PATROCINADORES, que são os empregados de uma empresa e os servidores da união, dos Estados, do distrito Federal e dos Municípios e também aos INSTITUIDORES, que são os associados ou membros de pessoas jurídicas de caráter profissional, classista ou </a:t>
            </a:r>
            <a:r>
              <a:rPr lang="pt-BR" dirty="0" smtClean="0"/>
              <a:t>setorial.</a:t>
            </a:r>
            <a:r>
              <a:rPr lang="pt-BR" dirty="0"/>
              <a:t/>
            </a:r>
            <a:br>
              <a:rPr lang="pt-BR" dirty="0"/>
            </a:br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41DD1A-9D2E-4349-82DB-9B4F0205A03D}" type="slidenum">
              <a:rPr lang="pt-BR" smtClean="0"/>
              <a:pPr>
                <a:defRPr/>
              </a:pPr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35648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70975" cy="1262063"/>
          </a:xfrm>
        </p:spPr>
        <p:txBody>
          <a:bodyPr tIns="38880"/>
          <a:lstStyle/>
          <a:p>
            <a:pPr defTabSz="1007943" eaLnBrk="1" fontAlgn="auto" hangingPunct="1">
              <a:spcAft>
                <a:spcPts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/>
            </a:pPr>
            <a:r>
              <a:rPr lang="pt-BR" sz="5291">
                <a:solidFill>
                  <a:schemeClr val="tx1">
                    <a:lumMod val="75000"/>
                    <a:lumOff val="25000"/>
                  </a:schemeClr>
                </a:solidFill>
              </a:rPr>
              <a:t>Assuntos Internacionais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idx="1"/>
          </p:nvPr>
        </p:nvSpPr>
        <p:spPr>
          <a:xfrm>
            <a:off x="503238" y="4993455"/>
            <a:ext cx="9289601" cy="2026742"/>
          </a:xfrm>
        </p:spPr>
        <p:txBody>
          <a:bodyPr rtlCol="0">
            <a:normAutofit/>
          </a:bodyPr>
          <a:lstStyle/>
          <a:p>
            <a:pPr marL="100794" indent="-100794" algn="just" defTabSz="1007943" eaLnBrk="1" fontAlgn="auto" hangingPunct="1">
              <a:spcBef>
                <a:spcPts val="1323"/>
              </a:spcBef>
              <a:spcAft>
                <a:spcPts val="220"/>
              </a:spcAft>
              <a:defRPr/>
            </a:pPr>
            <a:r>
              <a:rPr lang="pt-BR" dirty="0"/>
              <a:t>O Brasil, atualmente, mantém acordo internacional com Cabo Verde, Chile, Espanha, Grécia, Itália, Luxemburgo, Portugal e </a:t>
            </a:r>
            <a:r>
              <a:rPr lang="pt-BR" dirty="0" smtClean="0"/>
              <a:t>Mercosul. </a:t>
            </a:r>
            <a:r>
              <a:rPr lang="pt-BR" dirty="0"/>
              <a:t>Assim, os brasileiros residentes em países com os quais o Brasil não mantenha acordo de previdência social podem contribuir para o RGPS na condição de facultativo, O mesmo ocorre com aqueles que residem em países com os quais o Brasil mantém acordo, mais, por qualquer razão, não estão vinculados ao regime previdenciário local</a:t>
            </a:r>
            <a:r>
              <a:rPr lang="pt-BR" dirty="0" smtClean="0"/>
              <a:t>.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403" y="1979637"/>
            <a:ext cx="7337269" cy="3013818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41DD1A-9D2E-4349-82DB-9B4F0205A03D}" type="slidenum">
              <a:rPr lang="pt-BR" smtClean="0"/>
              <a:pPr>
                <a:defRPr/>
              </a:pPr>
              <a:t>38</a:t>
            </a:fld>
            <a:endParaRPr lang="pt-B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80625" cy="6948189"/>
          </a:xfr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41DD1A-9D2E-4349-82DB-9B4F0205A03D}" type="slidenum">
              <a:rPr lang="pt-BR" smtClean="0"/>
              <a:pPr>
                <a:defRPr/>
              </a:pPr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228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70975" cy="1262063"/>
          </a:xfrm>
        </p:spPr>
        <p:txBody>
          <a:bodyPr tIns="38880"/>
          <a:lstStyle/>
          <a:p>
            <a:pPr defTabSz="1007943" eaLnBrk="1" fontAlgn="auto" hangingPunct="1">
              <a:spcAft>
                <a:spcPts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/>
            </a:pPr>
            <a:r>
              <a:rPr lang="pt-BR" sz="5291">
                <a:solidFill>
                  <a:schemeClr val="tx1">
                    <a:lumMod val="75000"/>
                    <a:lumOff val="25000"/>
                  </a:schemeClr>
                </a:solidFill>
              </a:rPr>
              <a:t>Educação Previdenciária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idx="1"/>
          </p:nvPr>
        </p:nvSpPr>
        <p:spPr>
          <a:xfrm>
            <a:off x="503238" y="2184400"/>
            <a:ext cx="9070975" cy="4475163"/>
          </a:xfrm>
        </p:spPr>
        <p:txBody>
          <a:bodyPr rtlCol="0">
            <a:normAutofit/>
          </a:bodyPr>
          <a:lstStyle/>
          <a:p>
            <a:pPr marL="100794" indent="-100794" algn="just" defTabSz="1007943" eaLnBrk="1" fontAlgn="auto" hangingPunct="1">
              <a:spcBef>
                <a:spcPts val="1323"/>
              </a:spcBef>
              <a:spcAft>
                <a:spcPts val="220"/>
              </a:spcAft>
              <a:defRPr/>
            </a:pPr>
            <a:r>
              <a:rPr lang="pt-BR" dirty="0"/>
              <a:t>O </a:t>
            </a:r>
            <a:r>
              <a:rPr lang="pt-BR" b="1" dirty="0"/>
              <a:t>Programa de Educação Previdenciária (PEP) </a:t>
            </a:r>
            <a:r>
              <a:rPr lang="pt-BR" dirty="0"/>
              <a:t>é desenvolvido pelo INSS com a finalidade de ampliar a cobertura previdenciária por meio da inclusão e permanência dos trabalhadores brasileiros nos regimes de previdência.</a:t>
            </a:r>
            <a:r>
              <a:rPr lang="pt-BR" dirty="0"/>
              <a:t/>
            </a:r>
            <a:br>
              <a:rPr lang="pt-BR" dirty="0"/>
            </a:br>
            <a:r>
              <a:rPr lang="pt-BR" dirty="0"/>
              <a:t/>
            </a:r>
            <a:br>
              <a:rPr lang="pt-BR" dirty="0"/>
            </a:br>
            <a:r>
              <a:rPr lang="pt-BR" dirty="0"/>
              <a:t>Além de desenvolver ações de informação e conscientização sobre direitos e deveres previdenciários, o Programa vai ao encontro da sociedade e a prepara para usufruir, com </a:t>
            </a:r>
            <a:r>
              <a:rPr lang="pt-BR" dirty="0" smtClean="0"/>
              <a:t>tranquilidade </a:t>
            </a:r>
            <a:r>
              <a:rPr lang="pt-BR" dirty="0"/>
              <a:t>e segurança, de tudo aquilo que a previdência pública, enquanto sistema de proteção social, pode oferecer.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41DD1A-9D2E-4349-82DB-9B4F0205A03D}" type="slidenum">
              <a:rPr lang="pt-BR" smtClean="0"/>
              <a:pPr>
                <a:defRPr/>
              </a:pPr>
              <a:t>4</a:t>
            </a:fld>
            <a:endParaRPr lang="pt-B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70975" cy="1262063"/>
          </a:xfrm>
        </p:spPr>
        <p:txBody>
          <a:bodyPr tIns="38880"/>
          <a:lstStyle/>
          <a:p>
            <a:pPr defTabSz="1007943" eaLnBrk="1" fontAlgn="auto" hangingPunct="1">
              <a:spcAft>
                <a:spcPts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/>
            </a:pPr>
            <a:r>
              <a:rPr lang="pt-BR" sz="5291">
                <a:solidFill>
                  <a:schemeClr val="tx1">
                    <a:lumMod val="75000"/>
                    <a:lumOff val="25000"/>
                  </a:schemeClr>
                </a:solidFill>
              </a:rPr>
              <a:t>Educação Previdenciária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idx="1"/>
          </p:nvPr>
        </p:nvSpPr>
        <p:spPr>
          <a:xfrm>
            <a:off x="434403" y="2184400"/>
            <a:ext cx="9286429" cy="4763789"/>
          </a:xfrm>
        </p:spPr>
        <p:txBody>
          <a:bodyPr rtlCol="0">
            <a:noAutofit/>
          </a:bodyPr>
          <a:lstStyle/>
          <a:p>
            <a:pPr marL="100794" indent="-100794" algn="just" defTabSz="1007943" eaLnBrk="1" fontAlgn="auto" hangingPunct="1">
              <a:spcBef>
                <a:spcPts val="1323"/>
              </a:spcBef>
              <a:spcAft>
                <a:spcPts val="220"/>
              </a:spcAft>
              <a:defRPr/>
            </a:pPr>
            <a:r>
              <a:rPr lang="pt-BR" dirty="0"/>
              <a:t>Todos os membros do PEP são servidores do Instituto Nacional do Seguro Social (INSS). Sua estrutura é constituída por coordenações e comitês localizados em todas as unidades do </a:t>
            </a:r>
            <a:r>
              <a:rPr lang="pt-BR" dirty="0" smtClean="0"/>
              <a:t>Instituto.</a:t>
            </a:r>
          </a:p>
          <a:p>
            <a:pPr marL="100794" indent="-100794" algn="just" defTabSz="1007943" eaLnBrk="1" fontAlgn="auto" hangingPunct="1">
              <a:spcBef>
                <a:spcPts val="1323"/>
              </a:spcBef>
              <a:spcAft>
                <a:spcPts val="220"/>
              </a:spcAft>
              <a:defRPr/>
            </a:pPr>
            <a:r>
              <a:rPr lang="pt-BR" b="1" dirty="0" smtClean="0"/>
              <a:t>Coordenação </a:t>
            </a:r>
            <a:r>
              <a:rPr lang="pt-BR" b="1" dirty="0"/>
              <a:t>de Educação Previdenciária </a:t>
            </a:r>
            <a:r>
              <a:rPr lang="pt-BR" dirty="0"/>
              <a:t>- vinculada à Diretoria de Atendimento, é responsável pelo gerenciamento, orientação, acompanhamento, controle e avaliação das ações do Programa de Educação </a:t>
            </a:r>
            <a:r>
              <a:rPr lang="pt-BR" dirty="0" smtClean="0"/>
              <a:t>Previdenciária.</a:t>
            </a:r>
          </a:p>
          <a:p>
            <a:pPr marL="100794" indent="-100794" algn="just" defTabSz="1007943" eaLnBrk="1" fontAlgn="auto" hangingPunct="1">
              <a:spcBef>
                <a:spcPts val="1323"/>
              </a:spcBef>
              <a:spcAft>
                <a:spcPts val="220"/>
              </a:spcAft>
              <a:defRPr/>
            </a:pPr>
            <a:r>
              <a:rPr lang="pt-BR" b="1" dirty="0" smtClean="0"/>
              <a:t>Representações </a:t>
            </a:r>
            <a:r>
              <a:rPr lang="pt-BR" b="1" dirty="0"/>
              <a:t>Regionais de Educação Previdenciária </a:t>
            </a:r>
            <a:r>
              <a:rPr lang="pt-BR" dirty="0"/>
              <a:t>- vinculadas às Superintendências Regionais do INSS, são responsáveis pela coordenação e supervisão das ações de educação previdenciária realizadas pelos Núcleos de Educação Previdenciária, no âmbito de sua </a:t>
            </a:r>
            <a:r>
              <a:rPr lang="pt-BR" dirty="0" smtClean="0"/>
              <a:t>circunscrição.</a:t>
            </a:r>
          </a:p>
          <a:p>
            <a:pPr marL="100794" indent="-100794" algn="just" defTabSz="1007943" eaLnBrk="1" fontAlgn="auto" hangingPunct="1">
              <a:spcBef>
                <a:spcPts val="1323"/>
              </a:spcBef>
              <a:spcAft>
                <a:spcPts val="220"/>
              </a:spcAft>
              <a:defRPr/>
            </a:pPr>
            <a:r>
              <a:rPr lang="pt-BR" b="1" dirty="0" smtClean="0"/>
              <a:t>Núcleos </a:t>
            </a:r>
            <a:r>
              <a:rPr lang="pt-BR" b="1" dirty="0"/>
              <a:t>de Educação Previdenciária </a:t>
            </a:r>
            <a:r>
              <a:rPr lang="pt-BR" dirty="0"/>
              <a:t>- distribuídos em cada uma das cem Gerências-Executivas do INSS e nas mais de mil Agências da Previdência Social, esses Núcleos são responsáveis pela execução das ações de educação previdenciária</a:t>
            </a:r>
            <a:r>
              <a:rPr lang="pt-BR" dirty="0" smtClean="0"/>
              <a:t>.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41DD1A-9D2E-4349-82DB-9B4F0205A03D}" type="slidenum">
              <a:rPr lang="pt-BR" smtClean="0"/>
              <a:pPr>
                <a:defRPr/>
              </a:pPr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91612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70975" cy="1262063"/>
          </a:xfrm>
        </p:spPr>
        <p:txBody>
          <a:bodyPr tIns="38880"/>
          <a:lstStyle/>
          <a:p>
            <a:pPr defTabSz="1007943" eaLnBrk="1" fontAlgn="auto" hangingPunct="1">
              <a:spcAft>
                <a:spcPts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/>
            </a:pPr>
            <a:r>
              <a:rPr lang="pt-BR" sz="5291">
                <a:solidFill>
                  <a:schemeClr val="tx1">
                    <a:lumMod val="75000"/>
                    <a:lumOff val="25000"/>
                  </a:schemeClr>
                </a:solidFill>
              </a:rPr>
              <a:t>Educação Previdenciária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idx="1"/>
          </p:nvPr>
        </p:nvSpPr>
        <p:spPr>
          <a:xfrm>
            <a:off x="434403" y="2184400"/>
            <a:ext cx="9286429" cy="4763789"/>
          </a:xfrm>
        </p:spPr>
        <p:txBody>
          <a:bodyPr rtlCol="0">
            <a:noAutofit/>
          </a:bodyPr>
          <a:lstStyle/>
          <a:p>
            <a:pPr marL="100794" indent="-100794" algn="just" defTabSz="1007943" eaLnBrk="1" fontAlgn="auto" hangingPunct="1">
              <a:spcBef>
                <a:spcPts val="1323"/>
              </a:spcBef>
              <a:spcAft>
                <a:spcPts val="220"/>
              </a:spcAft>
              <a:defRPr/>
            </a:pPr>
            <a:r>
              <a:rPr lang="pt-BR" dirty="0"/>
              <a:t>Por meio das ações desenvolvidas pelo PEP, o INSS diversifica as suas formas de relacionamento com a sociedade. Entre as atividades promovidas pelo Programa </a:t>
            </a:r>
            <a:r>
              <a:rPr lang="pt-BR" dirty="0" smtClean="0"/>
              <a:t>destacam-se:</a:t>
            </a:r>
          </a:p>
          <a:p>
            <a:pPr marL="100794" indent="-100794" algn="just" defTabSz="1007943" eaLnBrk="1" fontAlgn="auto" hangingPunct="1">
              <a:spcBef>
                <a:spcPts val="1323"/>
              </a:spcBef>
              <a:spcAft>
                <a:spcPts val="220"/>
              </a:spcAft>
              <a:defRPr/>
            </a:pPr>
            <a:r>
              <a:rPr lang="pt-BR" b="1" dirty="0" smtClean="0"/>
              <a:t>Ações </a:t>
            </a:r>
            <a:r>
              <a:rPr lang="pt-BR" b="1" dirty="0"/>
              <a:t>de Orientação e Informação</a:t>
            </a:r>
            <a:r>
              <a:rPr lang="pt-BR" dirty="0"/>
              <a:t> – caracterizam-se pelo atendimento individual ao cidadão, durante a ação educativa sobre Previdência Social realizada em praça pública, em feiras de exposição, nas ações e/ou mutirões de cidadania, no campo ou em conjunto com o atendimento das Unidades Móveis (</a:t>
            </a:r>
            <a:r>
              <a:rPr lang="pt-BR" dirty="0" err="1"/>
              <a:t>PREVBarco</a:t>
            </a:r>
            <a:r>
              <a:rPr lang="pt-BR" dirty="0"/>
              <a:t> e </a:t>
            </a:r>
            <a:r>
              <a:rPr lang="pt-BR" dirty="0" err="1"/>
              <a:t>PREVMóvel</a:t>
            </a:r>
            <a:r>
              <a:rPr lang="pt-BR" dirty="0" smtClean="0"/>
              <a:t>).</a:t>
            </a:r>
          </a:p>
          <a:p>
            <a:pPr marL="100794" indent="-100794" algn="just" defTabSz="1007943" eaLnBrk="1" fontAlgn="auto" hangingPunct="1">
              <a:spcBef>
                <a:spcPts val="1323"/>
              </a:spcBef>
              <a:spcAft>
                <a:spcPts val="220"/>
              </a:spcAft>
              <a:defRPr/>
            </a:pPr>
            <a:r>
              <a:rPr lang="pt-BR" b="1" dirty="0" smtClean="0"/>
              <a:t>Palestras</a:t>
            </a:r>
            <a:r>
              <a:rPr lang="pt-BR" dirty="0"/>
              <a:t> – são realizadas em parceria com entidades da sociedade civil organizada, nas quais são abordados temas sobre a Previdência Social.</a:t>
            </a:r>
            <a:r>
              <a:rPr lang="pt-BR" dirty="0"/>
              <a:t/>
            </a:r>
            <a:br>
              <a:rPr lang="pt-BR" dirty="0"/>
            </a:br>
            <a:r>
              <a:rPr lang="pt-BR" dirty="0"/>
              <a:t/>
            </a:r>
            <a:br>
              <a:rPr lang="pt-BR" dirty="0"/>
            </a:br>
            <a:r>
              <a:rPr lang="pt-BR" b="1" dirty="0"/>
              <a:t>Programas de Mídia</a:t>
            </a:r>
            <a:r>
              <a:rPr lang="pt-BR" dirty="0"/>
              <a:t> – o rádio e a TV também são ferramentas de disseminação das informações previdenciárias</a:t>
            </a:r>
            <a:r>
              <a:rPr lang="pt-BR" dirty="0" smtClean="0"/>
              <a:t>.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41DD1A-9D2E-4349-82DB-9B4F0205A03D}" type="slidenum">
              <a:rPr lang="pt-BR" smtClean="0"/>
              <a:pPr>
                <a:defRPr/>
              </a:pPr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70276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70975" cy="1262063"/>
          </a:xfrm>
        </p:spPr>
        <p:txBody>
          <a:bodyPr tIns="38880"/>
          <a:lstStyle/>
          <a:p>
            <a:pPr defTabSz="1007943" eaLnBrk="1" fontAlgn="auto" hangingPunct="1">
              <a:spcAft>
                <a:spcPts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/>
            </a:pPr>
            <a:r>
              <a:rPr lang="pt-BR" sz="5291">
                <a:solidFill>
                  <a:schemeClr val="tx1">
                    <a:lumMod val="75000"/>
                    <a:lumOff val="25000"/>
                  </a:schemeClr>
                </a:solidFill>
              </a:rPr>
              <a:t>Educação Previdenciária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idx="1"/>
          </p:nvPr>
        </p:nvSpPr>
        <p:spPr>
          <a:xfrm>
            <a:off x="434403" y="2184400"/>
            <a:ext cx="9286429" cy="4763789"/>
          </a:xfrm>
        </p:spPr>
        <p:txBody>
          <a:bodyPr rtlCol="0">
            <a:noAutofit/>
          </a:bodyPr>
          <a:lstStyle/>
          <a:p>
            <a:pPr marL="100794" indent="-100794" algn="just" defTabSz="1007943" eaLnBrk="1" fontAlgn="auto" hangingPunct="1">
              <a:spcBef>
                <a:spcPts val="1323"/>
              </a:spcBef>
              <a:spcAft>
                <a:spcPts val="220"/>
              </a:spcAft>
              <a:defRPr/>
            </a:pPr>
            <a:r>
              <a:rPr lang="pt-BR" b="1" dirty="0" smtClean="0"/>
              <a:t>Curso </a:t>
            </a:r>
            <a:r>
              <a:rPr lang="pt-BR" b="1" dirty="0"/>
              <a:t>para Disseminadores Externos</a:t>
            </a:r>
            <a:r>
              <a:rPr lang="pt-BR" dirty="0"/>
              <a:t> – ocorrem em parceria com associações, sindicatos, escolas, universidades, órgãos da administração federal, estadual, municipal e do Distrito Federal, bem como outras entidades da sociedade civil organizada. Esses cursos têm como objetivo ampliar a capilaridade do Programa e, consequentemente, a rede disseminadora das informações </a:t>
            </a:r>
            <a:r>
              <a:rPr lang="pt-BR" dirty="0" smtClean="0"/>
              <a:t>previdenciárias.</a:t>
            </a:r>
          </a:p>
          <a:p>
            <a:pPr marL="100794" indent="-100794" algn="just" defTabSz="1007943" eaLnBrk="1" fontAlgn="auto" hangingPunct="1">
              <a:spcBef>
                <a:spcPts val="1323"/>
              </a:spcBef>
              <a:spcAft>
                <a:spcPts val="220"/>
              </a:spcAft>
              <a:defRPr/>
            </a:pPr>
            <a:r>
              <a:rPr lang="pt-BR" b="1" dirty="0" smtClean="0"/>
              <a:t>Educação </a:t>
            </a:r>
            <a:r>
              <a:rPr lang="pt-BR" b="1" dirty="0"/>
              <a:t>a distância</a:t>
            </a:r>
            <a:r>
              <a:rPr lang="pt-BR" dirty="0"/>
              <a:t> – por intermédio de parcerias firmadas com entidades vinculadas ao Programa de Inclusão Digital e com os recursos da Educação a Distância (</a:t>
            </a:r>
            <a:r>
              <a:rPr lang="pt-BR" dirty="0" err="1"/>
              <a:t>EaD</a:t>
            </a:r>
            <a:r>
              <a:rPr lang="pt-BR" dirty="0"/>
              <a:t>), os usuários dos </a:t>
            </a:r>
            <a:r>
              <a:rPr lang="pt-BR" dirty="0" err="1"/>
              <a:t>telecentros</a:t>
            </a:r>
            <a:r>
              <a:rPr lang="pt-BR" dirty="0"/>
              <a:t> têm acesso à informações </a:t>
            </a:r>
            <a:r>
              <a:rPr lang="pt-BR" dirty="0" smtClean="0"/>
              <a:t>previdenciárias.</a:t>
            </a:r>
          </a:p>
          <a:p>
            <a:pPr marL="100794" indent="-100794" algn="just" defTabSz="1007943" eaLnBrk="1" fontAlgn="auto" hangingPunct="1">
              <a:spcBef>
                <a:spcPts val="1323"/>
              </a:spcBef>
              <a:spcAft>
                <a:spcPts val="220"/>
              </a:spcAft>
              <a:defRPr/>
            </a:pPr>
            <a:r>
              <a:rPr lang="pt-BR" b="1" dirty="0" smtClean="0"/>
              <a:t>Incentivo </a:t>
            </a:r>
            <a:r>
              <a:rPr lang="pt-BR" b="1" dirty="0"/>
              <a:t>à formalização junto à Previdência Social</a:t>
            </a:r>
            <a:r>
              <a:rPr lang="pt-BR" dirty="0"/>
              <a:t> – ações de incentivo à inscrição no sistema previdenciário, acompanhadas das atividades de esclarecimento sobre canais e critérios de acesso aos benefícios, desenvolvidas com o objetivo de agilizar  a prestação dos serviços e proporcionar maior comodidade aos </a:t>
            </a:r>
            <a:r>
              <a:rPr lang="pt-BR" dirty="0" smtClean="0"/>
              <a:t>usuários.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41DD1A-9D2E-4349-82DB-9B4F0205A03D}" type="slidenum">
              <a:rPr lang="pt-BR" smtClean="0"/>
              <a:pPr>
                <a:defRPr/>
              </a:pPr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86328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70975" cy="1262063"/>
          </a:xfrm>
        </p:spPr>
        <p:txBody>
          <a:bodyPr tIns="38880"/>
          <a:lstStyle/>
          <a:p>
            <a:pPr defTabSz="1007943" eaLnBrk="1" fontAlgn="auto" hangingPunct="1">
              <a:spcAft>
                <a:spcPts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/>
            </a:pPr>
            <a:r>
              <a:rPr lang="pt-BR" sz="529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INSS</a:t>
            </a:r>
            <a:endParaRPr lang="pt-BR" sz="529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idx="1"/>
          </p:nvPr>
        </p:nvSpPr>
        <p:spPr>
          <a:xfrm>
            <a:off x="503238" y="2184400"/>
            <a:ext cx="9070975" cy="4475163"/>
          </a:xfrm>
        </p:spPr>
        <p:txBody>
          <a:bodyPr rtlCol="0">
            <a:normAutofit/>
          </a:bodyPr>
          <a:lstStyle/>
          <a:p>
            <a:pPr marL="100794" indent="-100794" algn="just" defTabSz="1007943" eaLnBrk="1" fontAlgn="auto" hangingPunct="1">
              <a:spcBef>
                <a:spcPts val="1323"/>
              </a:spcBef>
              <a:spcAft>
                <a:spcPts val="220"/>
              </a:spcAft>
              <a:defRPr/>
            </a:pPr>
            <a:r>
              <a:rPr lang="pt-PT" sz="2400" dirty="0"/>
              <a:t>O </a:t>
            </a:r>
            <a:r>
              <a:rPr lang="pt-PT" sz="2400" b="1" dirty="0"/>
              <a:t>Instituto Nacional do Seguro Social (INSS) </a:t>
            </a:r>
            <a:r>
              <a:rPr lang="pt-PT" sz="2400" dirty="0"/>
              <a:t>é uma autarquia do Governo Federal do Brasil vinculada ao Ministério da Previdência Social que recebe as contribuições para a manutenção do Regime Geral da Previdência Social, sendo responsável pelo </a:t>
            </a:r>
            <a:r>
              <a:rPr lang="pt-PT" sz="2400" b="1" dirty="0"/>
              <a:t>pagamento da aposentadoria, pensão por morte, auxílio-doença, auxílio-acidente e outros benefícios</a:t>
            </a:r>
            <a:r>
              <a:rPr lang="pt-PT" sz="2400" dirty="0"/>
              <a:t> para aqueles que adquirirem o direito a estes benefícios segundo o previsto em lei.</a:t>
            </a:r>
            <a:endParaRPr lang="pt-BR" sz="2205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41DD1A-9D2E-4349-82DB-9B4F0205A03D}" type="slidenum">
              <a:rPr lang="pt-BR" smtClean="0"/>
              <a:pPr>
                <a:defRPr/>
              </a:pPr>
              <a:t>8</a:t>
            </a:fld>
            <a:endParaRPr lang="pt-B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70975" cy="1262063"/>
          </a:xfrm>
        </p:spPr>
        <p:txBody>
          <a:bodyPr tIns="38880"/>
          <a:lstStyle/>
          <a:p>
            <a:pPr defTabSz="1007943" eaLnBrk="1" fontAlgn="auto" hangingPunct="1">
              <a:spcAft>
                <a:spcPts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/>
            </a:pPr>
            <a:r>
              <a:rPr lang="pt-BR" sz="529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INSS</a:t>
            </a:r>
            <a:endParaRPr lang="pt-BR" sz="529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idx="1"/>
          </p:nvPr>
        </p:nvSpPr>
        <p:spPr>
          <a:xfrm>
            <a:off x="503238" y="2184400"/>
            <a:ext cx="9070975" cy="4475163"/>
          </a:xfrm>
        </p:spPr>
        <p:txBody>
          <a:bodyPr rtlCol="0">
            <a:normAutofit/>
          </a:bodyPr>
          <a:lstStyle/>
          <a:p>
            <a:r>
              <a:rPr lang="pt-PT" sz="2400" b="1" dirty="0"/>
              <a:t>CRIAÇÂO</a:t>
            </a:r>
            <a:endParaRPr lang="pt-BR" sz="2400" dirty="0"/>
          </a:p>
          <a:p>
            <a:pPr algn="just"/>
            <a:r>
              <a:rPr lang="pt-PT" sz="2400" dirty="0" smtClean="0"/>
              <a:t>Foi </a:t>
            </a:r>
            <a:r>
              <a:rPr lang="pt-PT" sz="2400" dirty="0"/>
              <a:t>criado com base no Decreto nº 99.350 de 27 de junho de 1990 mediante a fusão do </a:t>
            </a:r>
            <a:r>
              <a:rPr lang="pt-PT" sz="2400" b="1" dirty="0"/>
              <a:t>Instituto de Administração Financeira da Previdência e Assistência Social (IAPAS)</a:t>
            </a:r>
            <a:r>
              <a:rPr lang="pt-PT" sz="2400" dirty="0"/>
              <a:t>, com o </a:t>
            </a:r>
            <a:r>
              <a:rPr lang="pt-PT" sz="2400" b="1" dirty="0"/>
              <a:t>Instituto Nacional de Previdência Social (INPS)</a:t>
            </a:r>
            <a:r>
              <a:rPr lang="pt-PT" sz="2400" dirty="0"/>
              <a:t>.</a:t>
            </a:r>
            <a:endParaRPr lang="pt-BR" sz="24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41DD1A-9D2E-4349-82DB-9B4F0205A03D}" type="slidenum">
              <a:rPr lang="pt-BR" smtClean="0"/>
              <a:pPr>
                <a:defRPr/>
              </a:pPr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02134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iva">
  <a:themeElements>
    <a:clrScheme name="Retrospectiva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3127071</TotalTime>
  <Words>3435</Words>
  <Application>Microsoft Office PowerPoint</Application>
  <PresentationFormat>Personalizar</PresentationFormat>
  <Paragraphs>301</Paragraphs>
  <Slides>39</Slides>
  <Notes>39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8" baseType="lpstr">
      <vt:lpstr>Microsoft YaHei</vt:lpstr>
      <vt:lpstr>Arial</vt:lpstr>
      <vt:lpstr>Calibri</vt:lpstr>
      <vt:lpstr>Calibri Light</vt:lpstr>
      <vt:lpstr>Segoe UI</vt:lpstr>
      <vt:lpstr>Shruti</vt:lpstr>
      <vt:lpstr>Times New Roman</vt:lpstr>
      <vt:lpstr>Wingdings</vt:lpstr>
      <vt:lpstr>Retrospectiva</vt:lpstr>
      <vt:lpstr>Apresentação do PowerPoint</vt:lpstr>
      <vt:lpstr>A Previdência</vt:lpstr>
      <vt:lpstr>A Previdência</vt:lpstr>
      <vt:lpstr>Educação Previdenciária</vt:lpstr>
      <vt:lpstr>Educação Previdenciária</vt:lpstr>
      <vt:lpstr>Educação Previdenciária</vt:lpstr>
      <vt:lpstr>Educação Previdenciária</vt:lpstr>
      <vt:lpstr>INSS</vt:lpstr>
      <vt:lpstr>INSS</vt:lpstr>
      <vt:lpstr>INSS</vt:lpstr>
      <vt:lpstr>INSS</vt:lpstr>
      <vt:lpstr>INSS</vt:lpstr>
      <vt:lpstr>INSS</vt:lpstr>
      <vt:lpstr>Dataprev</vt:lpstr>
      <vt:lpstr>Apresentação do PowerPoint</vt:lpstr>
      <vt:lpstr>Dataprev</vt:lpstr>
      <vt:lpstr>Dataprev</vt:lpstr>
      <vt:lpstr>Órgãos Colegiados</vt:lpstr>
      <vt:lpstr>Órgãos Colegiados</vt:lpstr>
      <vt:lpstr>Órgãos Colegiados</vt:lpstr>
      <vt:lpstr>Órgãos Colegiados</vt:lpstr>
      <vt:lpstr>Órgãos Colegiados</vt:lpstr>
      <vt:lpstr>Políticas de Previdência Social</vt:lpstr>
      <vt:lpstr>Políticas de Previdência Social</vt:lpstr>
      <vt:lpstr>Políticas de Previdência Social</vt:lpstr>
      <vt:lpstr>Políticas de Previdência Social</vt:lpstr>
      <vt:lpstr>Políticas de Previdência Social</vt:lpstr>
      <vt:lpstr>Políticas de Previdência Social</vt:lpstr>
      <vt:lpstr>Políticas de Previdência Social</vt:lpstr>
      <vt:lpstr>Políticas de Previdência Social</vt:lpstr>
      <vt:lpstr>Previdência no serviço público  RPPS</vt:lpstr>
      <vt:lpstr>Saúde Segurança Ocupacional</vt:lpstr>
      <vt:lpstr>Saúde Segurança Ocupacional</vt:lpstr>
      <vt:lpstr>Saúde  Segurança Ocupacional</vt:lpstr>
      <vt:lpstr>Previdência Complementar</vt:lpstr>
      <vt:lpstr>Previdência Complementar</vt:lpstr>
      <vt:lpstr>Previdência Complementar</vt:lpstr>
      <vt:lpstr>Assuntos Internacionais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Previdência Social</dc:title>
  <dc:creator>GeorgeMaia</dc:creator>
  <cp:lastModifiedBy>GeorgeMaia</cp:lastModifiedBy>
  <cp:revision>57</cp:revision>
  <cp:lastPrinted>2013-09-16T17:12:42Z</cp:lastPrinted>
  <dcterms:created xsi:type="dcterms:W3CDTF">2013-09-12T13:49:09Z</dcterms:created>
  <dcterms:modified xsi:type="dcterms:W3CDTF">2013-09-17T12:21:22Z</dcterms:modified>
</cp:coreProperties>
</file>